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C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uxurious_corporate_branding_mocku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10528" y="704088"/>
            <a:ext cx="5440680" cy="5440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658368"/>
            <a:ext cx="5760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EXPANSION AND GROWTH PLANNING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658368" y="1143000"/>
            <a:ext cx="5623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elite circle to verified trade infrastructure.</a:t>
            </a:r>
            <a:endParaRPr lang="en-US" sz="3650" dirty="0"/>
          </a:p>
        </p:txBody>
      </p:sp>
      <p:sp>
        <p:nvSpPr>
          <p:cNvPr id="5" name="Text 2"/>
          <p:cNvSpPr/>
          <p:nvPr/>
        </p:nvSpPr>
        <p:spPr>
          <a:xfrm>
            <a:off x="694944" y="3310128"/>
            <a:ext cx="5440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4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 plan for AfriDirect as a product brand, controlled electronic marketplace and trade verification program powered by DTC and DTI systems.</a:t>
            </a:r>
            <a:endParaRPr lang="en-US" sz="1480" dirty="0"/>
          </a:p>
        </p:txBody>
      </p:sp>
      <p:sp>
        <p:nvSpPr>
          <p:cNvPr id="6" name="Shape 3"/>
          <p:cNvSpPr/>
          <p:nvPr/>
        </p:nvSpPr>
        <p:spPr>
          <a:xfrm>
            <a:off x="658368" y="4846320"/>
            <a:ext cx="5120640" cy="713232"/>
          </a:xfrm>
          <a:prstGeom prst="rect">
            <a:avLst>
              <a:gd name="adj" fmla="val 6410"/>
            </a:avLst>
          </a:prstGeom>
          <a:solidFill>
            <a:srgbClr val="0B2A22">
              <a:alpha val="95000"/>
            </a:srgbClr>
          </a:solidFill>
          <a:ln w="1397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96112" y="5047488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Scale trust before scaling access.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Private Working Draft</a:t>
            </a:r>
            <a:endParaRPr lang="en-US" sz="740" dirty="0"/>
          </a:p>
        </p:txBody>
      </p:sp>
      <p:sp>
        <p:nvSpPr>
          <p:cNvPr id="9" name="Text 6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10" name="Shape 7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3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LOGIC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Revenue architecture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82296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business model should earn from trust, verified trade flow and execution support—not from unnecessary intermediation.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594360" y="2514600"/>
            <a:ext cx="2086661" cy="23317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67919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58952" y="304495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Founding fees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58952" y="3648456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Premium founding contribution and annual elite membership.</a:t>
            </a:r>
            <a:endParaRPr lang="en-US" sz="1180" dirty="0"/>
          </a:p>
        </p:txBody>
      </p:sp>
      <p:sp>
        <p:nvSpPr>
          <p:cNvPr id="9" name="Shape 7"/>
          <p:cNvSpPr/>
          <p:nvPr/>
        </p:nvSpPr>
        <p:spPr>
          <a:xfrm>
            <a:off x="2827325" y="2514600"/>
            <a:ext cx="2086661" cy="23317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91917" y="267919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2991917" y="304495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Verification fees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2991917" y="3648456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DTC trade file, DTI title-control support and document services.</a:t>
            </a:r>
            <a:endParaRPr lang="en-US" sz="1180" dirty="0"/>
          </a:p>
        </p:txBody>
      </p:sp>
      <p:sp>
        <p:nvSpPr>
          <p:cNvPr id="13" name="Shape 11"/>
          <p:cNvSpPr/>
          <p:nvPr/>
        </p:nvSpPr>
        <p:spPr>
          <a:xfrm>
            <a:off x="5060290" y="2514600"/>
            <a:ext cx="2086661" cy="23317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24882" y="267919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PLATFORM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5224882" y="304495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Subscriptions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5224882" y="3648456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Member, company, country desk and enterprise platform access.</a:t>
            </a:r>
            <a:endParaRPr lang="en-US" sz="1180" dirty="0"/>
          </a:p>
        </p:txBody>
      </p:sp>
      <p:sp>
        <p:nvSpPr>
          <p:cNvPr id="17" name="Shape 15"/>
          <p:cNvSpPr/>
          <p:nvPr/>
        </p:nvSpPr>
        <p:spPr>
          <a:xfrm>
            <a:off x="7293254" y="2514600"/>
            <a:ext cx="2086661" cy="23317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57846" y="267919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7457846" y="304495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Success fees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7457846" y="3648456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Careful success-based compensation when AfriDirect creates measurable value.</a:t>
            </a:r>
            <a:endParaRPr lang="en-US" sz="1180" dirty="0"/>
          </a:p>
        </p:txBody>
      </p:sp>
      <p:sp>
        <p:nvSpPr>
          <p:cNvPr id="21" name="Shape 19"/>
          <p:cNvSpPr/>
          <p:nvPr/>
        </p:nvSpPr>
        <p:spPr>
          <a:xfrm>
            <a:off x="9526219" y="2514600"/>
            <a:ext cx="2086661" cy="23317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90811" y="267919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9690811" y="304495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Institutional services</a:t>
            </a:r>
            <a:endParaRPr lang="en-US" sz="1850" dirty="0"/>
          </a:p>
        </p:txBody>
      </p:sp>
      <p:sp>
        <p:nvSpPr>
          <p:cNvPr id="24" name="Text 22"/>
          <p:cNvSpPr/>
          <p:nvPr/>
        </p:nvSpPr>
        <p:spPr>
          <a:xfrm>
            <a:off x="9690811" y="3648456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Due diligence packs, market intelligence and corridor programs.</a:t>
            </a:r>
            <a:endParaRPr lang="en-US" sz="1180" dirty="0"/>
          </a:p>
        </p:txBody>
      </p:sp>
      <p:sp>
        <p:nvSpPr>
          <p:cNvPr id="25" name="Shape 23"/>
          <p:cNvSpPr/>
          <p:nvPr/>
        </p:nvSpPr>
        <p:spPr>
          <a:xfrm>
            <a:off x="1234440" y="5440680"/>
            <a:ext cx="9646920" cy="566928"/>
          </a:xfrm>
          <a:prstGeom prst="rect">
            <a:avLst>
              <a:gd name="adj" fmla="val 8065"/>
            </a:avLst>
          </a:prstGeom>
          <a:solidFill>
            <a:srgbClr val="0B2A22">
              <a:alpha val="95000"/>
            </a:srgbClr>
          </a:solidFill>
          <a:ln w="1397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472184" y="5641848"/>
            <a:ext cx="91714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Revenue must reinforce the mission: more productive trade, fewer empty layers.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Revenue model</a:t>
            </a:r>
            <a:endParaRPr lang="en-US" sz="740" dirty="0"/>
          </a:p>
        </p:txBody>
      </p:sp>
      <p:sp>
        <p:nvSpPr>
          <p:cNvPr id="28" name="Text 26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9" name="Shape 27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C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8503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 ECOSYSTEM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Institutional partnership model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85039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marketplace becomes stronger when verified members are supported by credible finance, logistics, inspection and legal partners.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685800" y="2395728"/>
            <a:ext cx="2925623" cy="449885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2514600"/>
            <a:ext cx="2706167" cy="3035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611423" y="2395728"/>
            <a:ext cx="4225900" cy="449885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21151" y="2514600"/>
            <a:ext cx="4006444" cy="3035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CONTRIBUTION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837322" y="2395728"/>
            <a:ext cx="3684118" cy="449885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947050" y="2514600"/>
            <a:ext cx="3464662" cy="30358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VALUE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85800" y="2845613"/>
            <a:ext cx="2925623" cy="49987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5528" y="2927909"/>
            <a:ext cx="2706167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Banks / trade finance</a:t>
            </a:r>
            <a:endParaRPr lang="en-US" sz="1030" dirty="0"/>
          </a:p>
        </p:txBody>
      </p:sp>
      <p:sp>
        <p:nvSpPr>
          <p:cNvPr id="13" name="Shape 11"/>
          <p:cNvSpPr/>
          <p:nvPr/>
        </p:nvSpPr>
        <p:spPr>
          <a:xfrm>
            <a:off x="3611423" y="2845613"/>
            <a:ext cx="4225900" cy="49987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721151" y="2927909"/>
            <a:ext cx="4006444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Finance readiness, escrow, guarantees and liquidity.</a:t>
            </a:r>
            <a:endParaRPr lang="en-US" sz="1030" dirty="0"/>
          </a:p>
        </p:txBody>
      </p:sp>
      <p:sp>
        <p:nvSpPr>
          <p:cNvPr id="15" name="Shape 13"/>
          <p:cNvSpPr/>
          <p:nvPr/>
        </p:nvSpPr>
        <p:spPr>
          <a:xfrm>
            <a:off x="7837322" y="2845613"/>
            <a:ext cx="3684118" cy="49987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947050" y="2927909"/>
            <a:ext cx="3464662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Better documented opportunities.</a:t>
            </a:r>
            <a:endParaRPr lang="en-US" sz="1030" dirty="0"/>
          </a:p>
        </p:txBody>
      </p:sp>
      <p:sp>
        <p:nvSpPr>
          <p:cNvPr id="17" name="Shape 15"/>
          <p:cNvSpPr/>
          <p:nvPr/>
        </p:nvSpPr>
        <p:spPr>
          <a:xfrm>
            <a:off x="685800" y="3345485"/>
            <a:ext cx="2925623" cy="49987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" y="3427781"/>
            <a:ext cx="2706167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Inspection / certification</a:t>
            </a:r>
            <a:endParaRPr lang="en-US" sz="1030" dirty="0"/>
          </a:p>
        </p:txBody>
      </p:sp>
      <p:sp>
        <p:nvSpPr>
          <p:cNvPr id="19" name="Shape 17"/>
          <p:cNvSpPr/>
          <p:nvPr/>
        </p:nvSpPr>
        <p:spPr>
          <a:xfrm>
            <a:off x="3611423" y="3345485"/>
            <a:ext cx="4225900" cy="49987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721151" y="3427781"/>
            <a:ext cx="4006444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Quality, quantity, origin and compliance evidence.</a:t>
            </a:r>
            <a:endParaRPr lang="en-US" sz="1030" dirty="0"/>
          </a:p>
        </p:txBody>
      </p:sp>
      <p:sp>
        <p:nvSpPr>
          <p:cNvPr id="21" name="Shape 19"/>
          <p:cNvSpPr/>
          <p:nvPr/>
        </p:nvSpPr>
        <p:spPr>
          <a:xfrm>
            <a:off x="7837322" y="3345485"/>
            <a:ext cx="3684118" cy="49987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947050" y="3427781"/>
            <a:ext cx="3464662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Stronger verification.</a:t>
            </a:r>
            <a:endParaRPr lang="en-US" sz="1030" dirty="0"/>
          </a:p>
        </p:txBody>
      </p:sp>
      <p:sp>
        <p:nvSpPr>
          <p:cNvPr id="23" name="Shape 21"/>
          <p:cNvSpPr/>
          <p:nvPr/>
        </p:nvSpPr>
        <p:spPr>
          <a:xfrm>
            <a:off x="685800" y="3845357"/>
            <a:ext cx="2925623" cy="49987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95528" y="3927653"/>
            <a:ext cx="2706167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Logistics / warehousing</a:t>
            </a:r>
            <a:endParaRPr lang="en-US" sz="1030" dirty="0"/>
          </a:p>
        </p:txBody>
      </p:sp>
      <p:sp>
        <p:nvSpPr>
          <p:cNvPr id="25" name="Shape 23"/>
          <p:cNvSpPr/>
          <p:nvPr/>
        </p:nvSpPr>
        <p:spPr>
          <a:xfrm>
            <a:off x="3611423" y="3845357"/>
            <a:ext cx="4225900" cy="49987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721151" y="3927653"/>
            <a:ext cx="4006444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Route planning, storage and delivery confidence.</a:t>
            </a:r>
            <a:endParaRPr lang="en-US" sz="1030" dirty="0"/>
          </a:p>
        </p:txBody>
      </p:sp>
      <p:sp>
        <p:nvSpPr>
          <p:cNvPr id="27" name="Shape 25"/>
          <p:cNvSpPr/>
          <p:nvPr/>
        </p:nvSpPr>
        <p:spPr>
          <a:xfrm>
            <a:off x="7837322" y="3845357"/>
            <a:ext cx="3684118" cy="49987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947050" y="3927653"/>
            <a:ext cx="3464662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Execution reliability.</a:t>
            </a:r>
            <a:endParaRPr lang="en-US" sz="1030" dirty="0"/>
          </a:p>
        </p:txBody>
      </p:sp>
      <p:sp>
        <p:nvSpPr>
          <p:cNvPr id="29" name="Shape 27"/>
          <p:cNvSpPr/>
          <p:nvPr/>
        </p:nvSpPr>
        <p:spPr>
          <a:xfrm>
            <a:off x="685800" y="4345229"/>
            <a:ext cx="2925623" cy="49987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95528" y="4427525"/>
            <a:ext cx="2706167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compliance</a:t>
            </a:r>
            <a:endParaRPr lang="en-US" sz="1030" dirty="0"/>
          </a:p>
        </p:txBody>
      </p:sp>
      <p:sp>
        <p:nvSpPr>
          <p:cNvPr id="31" name="Shape 29"/>
          <p:cNvSpPr/>
          <p:nvPr/>
        </p:nvSpPr>
        <p:spPr>
          <a:xfrm>
            <a:off x="3611423" y="4345229"/>
            <a:ext cx="4225900" cy="49987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721151" y="4427525"/>
            <a:ext cx="4006444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Contracts, KYB, sanctions and dispute support.</a:t>
            </a:r>
            <a:endParaRPr lang="en-US" sz="1030" dirty="0"/>
          </a:p>
        </p:txBody>
      </p:sp>
      <p:sp>
        <p:nvSpPr>
          <p:cNvPr id="33" name="Shape 31"/>
          <p:cNvSpPr/>
          <p:nvPr/>
        </p:nvSpPr>
        <p:spPr>
          <a:xfrm>
            <a:off x="7837322" y="4345229"/>
            <a:ext cx="3684118" cy="49987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947050" y="4427525"/>
            <a:ext cx="3464662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Lower risk.</a:t>
            </a:r>
            <a:endParaRPr lang="en-US" sz="1030" dirty="0"/>
          </a:p>
        </p:txBody>
      </p:sp>
      <p:sp>
        <p:nvSpPr>
          <p:cNvPr id="35" name="Shape 33"/>
          <p:cNvSpPr/>
          <p:nvPr/>
        </p:nvSpPr>
        <p:spPr>
          <a:xfrm>
            <a:off x="685800" y="4845101"/>
            <a:ext cx="2925623" cy="49987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95528" y="4927397"/>
            <a:ext cx="2706167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Chambers / governments</a:t>
            </a:r>
            <a:endParaRPr lang="en-US" sz="1030" dirty="0"/>
          </a:p>
        </p:txBody>
      </p:sp>
      <p:sp>
        <p:nvSpPr>
          <p:cNvPr id="37" name="Shape 35"/>
          <p:cNvSpPr/>
          <p:nvPr/>
        </p:nvSpPr>
        <p:spPr>
          <a:xfrm>
            <a:off x="3611423" y="4845101"/>
            <a:ext cx="4225900" cy="49987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721151" y="4927397"/>
            <a:ext cx="4006444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access and policy interface.</a:t>
            </a:r>
            <a:endParaRPr lang="en-US" sz="1030" dirty="0"/>
          </a:p>
        </p:txBody>
      </p:sp>
      <p:sp>
        <p:nvSpPr>
          <p:cNvPr id="39" name="Shape 37"/>
          <p:cNvSpPr/>
          <p:nvPr/>
        </p:nvSpPr>
        <p:spPr>
          <a:xfrm>
            <a:off x="7837322" y="4845101"/>
            <a:ext cx="3684118" cy="49987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947050" y="4927397"/>
            <a:ext cx="3464662" cy="371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Institutional credibility.</a:t>
            </a:r>
            <a:endParaRPr lang="en-US" sz="1030" dirty="0"/>
          </a:p>
        </p:txBody>
      </p:sp>
      <p:sp>
        <p:nvSpPr>
          <p:cNvPr id="41" name="Text 39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Partnerships</a:t>
            </a:r>
            <a:endParaRPr lang="en-US" sz="740" dirty="0"/>
          </a:p>
        </p:txBody>
      </p:sp>
      <p:sp>
        <p:nvSpPr>
          <p:cNvPr id="42" name="Text 40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43" name="Shape 41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verification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CONTROL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94360" y="804672"/>
            <a:ext cx="7772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Compliance and trust operating system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94360" y="1737360"/>
            <a:ext cx="77724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AfriDirect’s credibility depends on making trust operational—not merely aspirational.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594360" y="2788920"/>
            <a:ext cx="2086661" cy="196596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58952" y="295351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KYB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758952" y="331927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Business identity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758952" y="3922776"/>
            <a:ext cx="1757477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Company, ownership, references and business status.</a:t>
            </a:r>
            <a:endParaRPr lang="en-US" sz="1180" dirty="0"/>
          </a:p>
        </p:txBody>
      </p:sp>
      <p:sp>
        <p:nvSpPr>
          <p:cNvPr id="10" name="Shape 7"/>
          <p:cNvSpPr/>
          <p:nvPr/>
        </p:nvSpPr>
        <p:spPr>
          <a:xfrm>
            <a:off x="2827325" y="2788920"/>
            <a:ext cx="2086661" cy="196596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991917" y="295351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AUTHORITY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2991917" y="331927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Mandate proof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2991917" y="3922776"/>
            <a:ext cx="1757477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of product, buyer, capital or allocation control.</a:t>
            </a:r>
            <a:endParaRPr lang="en-US" sz="1180" dirty="0"/>
          </a:p>
        </p:txBody>
      </p:sp>
      <p:sp>
        <p:nvSpPr>
          <p:cNvPr id="14" name="Shape 11"/>
          <p:cNvSpPr/>
          <p:nvPr/>
        </p:nvSpPr>
        <p:spPr>
          <a:xfrm>
            <a:off x="5060290" y="2788920"/>
            <a:ext cx="2086661" cy="196596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224882" y="295351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5224882" y="331927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Ownership clarity</a:t>
            </a:r>
            <a:endParaRPr lang="en-US" sz="1850" dirty="0"/>
          </a:p>
        </p:txBody>
      </p:sp>
      <p:sp>
        <p:nvSpPr>
          <p:cNvPr id="17" name="Text 14"/>
          <p:cNvSpPr/>
          <p:nvPr/>
        </p:nvSpPr>
        <p:spPr>
          <a:xfrm>
            <a:off x="5224882" y="3922776"/>
            <a:ext cx="1757477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DTI/title notes where custody and title matter.</a:t>
            </a:r>
            <a:endParaRPr lang="en-US" sz="1180" dirty="0"/>
          </a:p>
        </p:txBody>
      </p:sp>
      <p:sp>
        <p:nvSpPr>
          <p:cNvPr id="18" name="Shape 15"/>
          <p:cNvSpPr/>
          <p:nvPr/>
        </p:nvSpPr>
        <p:spPr>
          <a:xfrm>
            <a:off x="7293254" y="2788920"/>
            <a:ext cx="2086661" cy="196596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7846" y="295351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AUDIT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7457846" y="331927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Record trail</a:t>
            </a:r>
            <a:endParaRPr lang="en-US" sz="1850" dirty="0"/>
          </a:p>
        </p:txBody>
      </p:sp>
      <p:sp>
        <p:nvSpPr>
          <p:cNvPr id="21" name="Text 18"/>
          <p:cNvSpPr/>
          <p:nvPr/>
        </p:nvSpPr>
        <p:spPr>
          <a:xfrm>
            <a:off x="7457846" y="3922776"/>
            <a:ext cx="1757477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DTC trade record, document status and actions.</a:t>
            </a:r>
            <a:endParaRPr lang="en-US" sz="1180" dirty="0"/>
          </a:p>
        </p:txBody>
      </p:sp>
      <p:sp>
        <p:nvSpPr>
          <p:cNvPr id="22" name="Shape 19"/>
          <p:cNvSpPr/>
          <p:nvPr/>
        </p:nvSpPr>
        <p:spPr>
          <a:xfrm>
            <a:off x="9526219" y="2788920"/>
            <a:ext cx="2086661" cy="196596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690811" y="295351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REMEDY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9690811" y="331927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Accountability</a:t>
            </a:r>
            <a:endParaRPr lang="en-US" sz="1850" dirty="0"/>
          </a:p>
        </p:txBody>
      </p:sp>
      <p:sp>
        <p:nvSpPr>
          <p:cNvPr id="25" name="Text 22"/>
          <p:cNvSpPr/>
          <p:nvPr/>
        </p:nvSpPr>
        <p:spPr>
          <a:xfrm>
            <a:off x="9690811" y="3922776"/>
            <a:ext cx="1757477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Correction, escalation, suspension or exclusion.</a:t>
            </a:r>
            <a:endParaRPr lang="en-US" sz="1180" dirty="0"/>
          </a:p>
        </p:txBody>
      </p:sp>
      <p:sp>
        <p:nvSpPr>
          <p:cNvPr id="26" name="Text 23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Compliance and trust</a:t>
            </a:r>
            <a:endParaRPr lang="en-US" sz="740" dirty="0"/>
          </a:p>
        </p:txBody>
      </p:sp>
      <p:sp>
        <p:nvSpPr>
          <p:cNvPr id="27" name="Text 24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8" name="Shape 25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2A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8321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DEVELOPMENT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Technology roadmap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83210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the platform in controlled layers: member system first, transaction rooms second, broader marketplace third.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731520" y="2889504"/>
            <a:ext cx="10789920" cy="0"/>
          </a:xfrm>
          <a:prstGeom prst="line">
            <a:avLst/>
          </a:prstGeom>
          <a:noFill/>
          <a:ln w="13970">
            <a:solidFill>
              <a:srgbClr val="C9A14A">
                <a:alpha val="9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2743200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3218688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MVP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731520" y="3520440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Member registry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31520" y="4050792"/>
            <a:ext cx="2546604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Profiles, member status, application workflow and charter acceptance.</a:t>
            </a:r>
            <a:endParaRPr lang="en-US" sz="1140" dirty="0"/>
          </a:p>
        </p:txBody>
      </p:sp>
      <p:sp>
        <p:nvSpPr>
          <p:cNvPr id="10" name="Shape 8"/>
          <p:cNvSpPr/>
          <p:nvPr/>
        </p:nvSpPr>
        <p:spPr>
          <a:xfrm>
            <a:off x="3497580" y="2743200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9292" y="3218688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479292" y="3520440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Trade rooms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479292" y="4050792"/>
            <a:ext cx="2546604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Opportunity intake, document upload, DTC trade files and status tracking.</a:t>
            </a:r>
            <a:endParaRPr lang="en-US" sz="1140" dirty="0"/>
          </a:p>
        </p:txBody>
      </p:sp>
      <p:sp>
        <p:nvSpPr>
          <p:cNvPr id="14" name="Shape 12"/>
          <p:cNvSpPr/>
          <p:nvPr/>
        </p:nvSpPr>
        <p:spPr>
          <a:xfrm>
            <a:off x="6245352" y="2743200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27064" y="3218688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227064" y="3520440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Marketplace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227064" y="4050792"/>
            <a:ext cx="2546604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Verified listings, searches, sector filters, partner services and notifications.</a:t>
            </a:r>
            <a:endParaRPr lang="en-US" sz="1140" dirty="0"/>
          </a:p>
        </p:txBody>
      </p:sp>
      <p:sp>
        <p:nvSpPr>
          <p:cNvPr id="18" name="Shape 16"/>
          <p:cNvSpPr/>
          <p:nvPr/>
        </p:nvSpPr>
        <p:spPr>
          <a:xfrm>
            <a:off x="8993124" y="2743200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974836" y="3218688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8974836" y="3520440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Enterprise layer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8974836" y="4050792"/>
            <a:ext cx="2546604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Reporting, APIs, analytics, institutional partner dashboards and corridor intelligence.</a:t>
            </a:r>
            <a:endParaRPr lang="en-US" sz="114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Tech roadmap</a:t>
            </a:r>
            <a:endParaRPr lang="en-US" sz="740" dirty="0"/>
          </a:p>
        </p:txBody>
      </p:sp>
      <p:sp>
        <p:nvSpPr>
          <p:cNvPr id="23" name="Text 21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4" name="Shape 22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C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8321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OPERATING MODEL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Operating organization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83210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needs a lean but disciplined operating structure that separates relationships, verification, platform and risk.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594360" y="2487168"/>
            <a:ext cx="2086661" cy="23317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65176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LEADERSHIP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58952" y="301752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team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58952" y="3621024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Strategy, major relationships, institutional partners and brand authority.</a:t>
            </a:r>
            <a:endParaRPr lang="en-US" sz="1180" dirty="0"/>
          </a:p>
        </p:txBody>
      </p:sp>
      <p:sp>
        <p:nvSpPr>
          <p:cNvPr id="9" name="Shape 7"/>
          <p:cNvSpPr/>
          <p:nvPr/>
        </p:nvSpPr>
        <p:spPr>
          <a:xfrm>
            <a:off x="2827325" y="2487168"/>
            <a:ext cx="2086661" cy="23317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91917" y="265176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MEMBERS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2991917" y="301752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Membership desk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2991917" y="3621024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Applications, renewals, country circles and member success.</a:t>
            </a:r>
            <a:endParaRPr lang="en-US" sz="1180" dirty="0"/>
          </a:p>
        </p:txBody>
      </p:sp>
      <p:sp>
        <p:nvSpPr>
          <p:cNvPr id="13" name="Shape 11"/>
          <p:cNvSpPr/>
          <p:nvPr/>
        </p:nvSpPr>
        <p:spPr>
          <a:xfrm>
            <a:off x="5060290" y="2487168"/>
            <a:ext cx="2086661" cy="23317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24882" y="265176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5224882" y="301752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Verification desk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5224882" y="3621024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DTC/DTI workflows, trade files and documentation discipline.</a:t>
            </a:r>
            <a:endParaRPr lang="en-US" sz="1180" dirty="0"/>
          </a:p>
        </p:txBody>
      </p:sp>
      <p:sp>
        <p:nvSpPr>
          <p:cNvPr id="17" name="Shape 15"/>
          <p:cNvSpPr/>
          <p:nvPr/>
        </p:nvSpPr>
        <p:spPr>
          <a:xfrm>
            <a:off x="7293254" y="2487168"/>
            <a:ext cx="2086661" cy="23317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57846" y="265176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7457846" y="301752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Platform team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7457846" y="3621024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Portal, listings, deal rooms, data security and reporting.</a:t>
            </a:r>
            <a:endParaRPr lang="en-US" sz="1180" dirty="0"/>
          </a:p>
        </p:txBody>
      </p:sp>
      <p:sp>
        <p:nvSpPr>
          <p:cNvPr id="21" name="Shape 19"/>
          <p:cNvSpPr/>
          <p:nvPr/>
        </p:nvSpPr>
        <p:spPr>
          <a:xfrm>
            <a:off x="9526219" y="2487168"/>
            <a:ext cx="2086661" cy="23317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90811" y="265176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9690811" y="301752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Governance</a:t>
            </a:r>
            <a:endParaRPr lang="en-US" sz="1850" dirty="0"/>
          </a:p>
        </p:txBody>
      </p:sp>
      <p:sp>
        <p:nvSpPr>
          <p:cNvPr id="24" name="Text 22"/>
          <p:cNvSpPr/>
          <p:nvPr/>
        </p:nvSpPr>
        <p:spPr>
          <a:xfrm>
            <a:off x="9690811" y="3621024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Conduct, compliance, disputes and member accountability.</a:t>
            </a:r>
            <a:endParaRPr lang="en-US" sz="1180" dirty="0"/>
          </a:p>
        </p:txBody>
      </p:sp>
      <p:sp>
        <p:nvSpPr>
          <p:cNvPr id="25" name="Text 23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Operating organization</a:t>
            </a:r>
            <a:endParaRPr lang="en-US" sz="740" dirty="0"/>
          </a:p>
        </p:txBody>
      </p:sp>
      <p:sp>
        <p:nvSpPr>
          <p:cNvPr id="26" name="Text 24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7" name="Shape 25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3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MANAGEMENT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KPIs that matter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85953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should measure quality, velocity, trade value, trust and member retention—not raw registrations.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594360" y="2487168"/>
            <a:ext cx="2086661" cy="23317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65176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58952" y="301752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Member quality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58952" y="3621024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Reputation, verified capacity and strategic contribution.</a:t>
            </a:r>
            <a:endParaRPr lang="en-US" sz="1180" dirty="0"/>
          </a:p>
        </p:txBody>
      </p:sp>
      <p:sp>
        <p:nvSpPr>
          <p:cNvPr id="9" name="Shape 7"/>
          <p:cNvSpPr/>
          <p:nvPr/>
        </p:nvSpPr>
        <p:spPr>
          <a:xfrm>
            <a:off x="2827325" y="2487168"/>
            <a:ext cx="2086661" cy="23317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91917" y="265176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2991917" y="301752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Verified opportunities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2991917" y="3621024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Serious listings with complete trade files and accountable parties.</a:t>
            </a:r>
            <a:endParaRPr lang="en-US" sz="1180" dirty="0"/>
          </a:p>
        </p:txBody>
      </p:sp>
      <p:sp>
        <p:nvSpPr>
          <p:cNvPr id="13" name="Shape 11"/>
          <p:cNvSpPr/>
          <p:nvPr/>
        </p:nvSpPr>
        <p:spPr>
          <a:xfrm>
            <a:off x="5060290" y="2487168"/>
            <a:ext cx="2086661" cy="23317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24882" y="265176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VALUE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5224882" y="301752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Trade value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5224882" y="3621024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Value under active review and value successfully completed.</a:t>
            </a:r>
            <a:endParaRPr lang="en-US" sz="1180" dirty="0"/>
          </a:p>
        </p:txBody>
      </p:sp>
      <p:sp>
        <p:nvSpPr>
          <p:cNvPr id="17" name="Shape 15"/>
          <p:cNvSpPr/>
          <p:nvPr/>
        </p:nvSpPr>
        <p:spPr>
          <a:xfrm>
            <a:off x="7293254" y="2487168"/>
            <a:ext cx="2086661" cy="233172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57846" y="265176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SPEED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7457846" y="301752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Cycle time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7457846" y="3621024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 from introduction to qualified decision or transaction close.</a:t>
            </a:r>
            <a:endParaRPr lang="en-US" sz="1180" dirty="0"/>
          </a:p>
        </p:txBody>
      </p:sp>
      <p:sp>
        <p:nvSpPr>
          <p:cNvPr id="21" name="Shape 19"/>
          <p:cNvSpPr/>
          <p:nvPr/>
        </p:nvSpPr>
        <p:spPr>
          <a:xfrm>
            <a:off x="9526219" y="2487168"/>
            <a:ext cx="2086661" cy="233172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90811" y="265176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9690811" y="301752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Remedy rate</a:t>
            </a:r>
            <a:endParaRPr lang="en-US" sz="1850" dirty="0"/>
          </a:p>
        </p:txBody>
      </p:sp>
      <p:sp>
        <p:nvSpPr>
          <p:cNvPr id="24" name="Text 22"/>
          <p:cNvSpPr/>
          <p:nvPr/>
        </p:nvSpPr>
        <p:spPr>
          <a:xfrm>
            <a:off x="9690811" y="3621024"/>
            <a:ext cx="1757477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Dispute frequency, remedy closure and member renewal/referral quality.</a:t>
            </a:r>
            <a:endParaRPr lang="en-US" sz="1180" dirty="0"/>
          </a:p>
        </p:txBody>
      </p:sp>
      <p:sp>
        <p:nvSpPr>
          <p:cNvPr id="25" name="Text 23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KPI framework</a:t>
            </a:r>
            <a:endParaRPr lang="en-US" sz="740" dirty="0"/>
          </a:p>
        </p:txBody>
      </p:sp>
      <p:sp>
        <p:nvSpPr>
          <p:cNvPr id="26" name="Text 24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7" name="Shape 25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platform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8321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RESOURCE PLAN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94360" y="80467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Investment and resource priorities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94360" y="1737360"/>
            <a:ext cx="83210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platform should invest first in the building blocks that protect trust and generate repeatable trade outcomes.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594360" y="2788920"/>
            <a:ext cx="2086661" cy="2039112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58952" y="295351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758952" y="331927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Brand &amp; launch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758952" y="3922776"/>
            <a:ext cx="1757477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Membership charter, invitation materials, profile and founding communications.</a:t>
            </a:r>
            <a:endParaRPr lang="en-US" sz="1180" dirty="0"/>
          </a:p>
        </p:txBody>
      </p:sp>
      <p:sp>
        <p:nvSpPr>
          <p:cNvPr id="10" name="Shape 7"/>
          <p:cNvSpPr/>
          <p:nvPr/>
        </p:nvSpPr>
        <p:spPr>
          <a:xfrm>
            <a:off x="2827325" y="2788920"/>
            <a:ext cx="2086661" cy="2039112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991917" y="295351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2991917" y="331927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Verification desk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2991917" y="3922776"/>
            <a:ext cx="1757477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DTC/DTI workflow, trade file templates, controls and remedy process.</a:t>
            </a:r>
            <a:endParaRPr lang="en-US" sz="1180" dirty="0"/>
          </a:p>
        </p:txBody>
      </p:sp>
      <p:sp>
        <p:nvSpPr>
          <p:cNvPr id="14" name="Shape 11"/>
          <p:cNvSpPr/>
          <p:nvPr/>
        </p:nvSpPr>
        <p:spPr>
          <a:xfrm>
            <a:off x="5060290" y="2788920"/>
            <a:ext cx="2086661" cy="2039112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224882" y="295351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5224882" y="331927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Platform MVP</a:t>
            </a:r>
            <a:endParaRPr lang="en-US" sz="1850" dirty="0"/>
          </a:p>
        </p:txBody>
      </p:sp>
      <p:sp>
        <p:nvSpPr>
          <p:cNvPr id="17" name="Text 14"/>
          <p:cNvSpPr/>
          <p:nvPr/>
        </p:nvSpPr>
        <p:spPr>
          <a:xfrm>
            <a:off x="5224882" y="3922776"/>
            <a:ext cx="1757477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 registry, opportunity intake, private rooms and document status.</a:t>
            </a:r>
            <a:endParaRPr lang="en-US" sz="1180" dirty="0"/>
          </a:p>
        </p:txBody>
      </p:sp>
      <p:sp>
        <p:nvSpPr>
          <p:cNvPr id="18" name="Shape 15"/>
          <p:cNvSpPr/>
          <p:nvPr/>
        </p:nvSpPr>
        <p:spPr>
          <a:xfrm>
            <a:off x="7293254" y="2788920"/>
            <a:ext cx="2086661" cy="2039112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7846" y="295351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7457846" y="331927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Country leadership</a:t>
            </a:r>
            <a:endParaRPr lang="en-US" sz="1850" dirty="0"/>
          </a:p>
        </p:txBody>
      </p:sp>
      <p:sp>
        <p:nvSpPr>
          <p:cNvPr id="21" name="Text 18"/>
          <p:cNvSpPr/>
          <p:nvPr/>
        </p:nvSpPr>
        <p:spPr>
          <a:xfrm>
            <a:off x="7457846" y="3922776"/>
            <a:ext cx="1757477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Priority country chairs, sector tables and member acquisition.</a:t>
            </a:r>
            <a:endParaRPr lang="en-US" sz="1180" dirty="0"/>
          </a:p>
        </p:txBody>
      </p:sp>
      <p:sp>
        <p:nvSpPr>
          <p:cNvPr id="22" name="Shape 19"/>
          <p:cNvSpPr/>
          <p:nvPr/>
        </p:nvSpPr>
        <p:spPr>
          <a:xfrm>
            <a:off x="9526219" y="2788920"/>
            <a:ext cx="2086661" cy="2039112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690811" y="2953512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9690811" y="3319272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Partners</a:t>
            </a:r>
            <a:endParaRPr lang="en-US" sz="1850" dirty="0"/>
          </a:p>
        </p:txBody>
      </p:sp>
      <p:sp>
        <p:nvSpPr>
          <p:cNvPr id="25" name="Text 22"/>
          <p:cNvSpPr/>
          <p:nvPr/>
        </p:nvSpPr>
        <p:spPr>
          <a:xfrm>
            <a:off x="9690811" y="3922776"/>
            <a:ext cx="1757477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Finance, logistics, inspection, legal and institutional relationships.</a:t>
            </a:r>
            <a:endParaRPr lang="en-US" sz="1180" dirty="0"/>
          </a:p>
        </p:txBody>
      </p:sp>
      <p:sp>
        <p:nvSpPr>
          <p:cNvPr id="26" name="Text 23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Investment priorities</a:t>
            </a:r>
            <a:endParaRPr lang="en-US" sz="740" dirty="0"/>
          </a:p>
        </p:txBody>
      </p:sp>
      <p:sp>
        <p:nvSpPr>
          <p:cNvPr id="27" name="Text 24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8" name="Shape 25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2A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7589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 PLANNING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24-month growth map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75895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first two years should prove the model in a few high-quality corridors before expanding access.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731520" y="2889504"/>
            <a:ext cx="10789920" cy="0"/>
          </a:xfrm>
          <a:prstGeom prst="line">
            <a:avLst/>
          </a:prstGeom>
          <a:noFill/>
          <a:ln w="13970">
            <a:solidFill>
              <a:srgbClr val="C9A14A">
                <a:alpha val="9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2743200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3218688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Q1–Q2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731520" y="3520440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31520" y="4050792"/>
            <a:ext cx="25466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Elite club launch, first country circles, member charter and DTC/DTI workflow.</a:t>
            </a:r>
            <a:endParaRPr lang="en-US" sz="1140" dirty="0"/>
          </a:p>
        </p:txBody>
      </p:sp>
      <p:sp>
        <p:nvSpPr>
          <p:cNvPr id="10" name="Shape 8"/>
          <p:cNvSpPr/>
          <p:nvPr/>
        </p:nvSpPr>
        <p:spPr>
          <a:xfrm>
            <a:off x="3497580" y="2743200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9292" y="3218688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Q3–Q4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479292" y="3520440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Pilot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479292" y="4050792"/>
            <a:ext cx="25466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Closed marketplace, first trade rooms, sector tables and partner network.</a:t>
            </a:r>
            <a:endParaRPr lang="en-US" sz="1140" dirty="0"/>
          </a:p>
        </p:txBody>
      </p:sp>
      <p:sp>
        <p:nvSpPr>
          <p:cNvPr id="14" name="Shape 12"/>
          <p:cNvSpPr/>
          <p:nvPr/>
        </p:nvSpPr>
        <p:spPr>
          <a:xfrm>
            <a:off x="6245352" y="2743200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27064" y="3218688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Year 2 H1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227064" y="3520440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Institutionalize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227064" y="4050792"/>
            <a:ext cx="25466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Country desk programs, partner reporting and finance-ready documentation.</a:t>
            </a:r>
            <a:endParaRPr lang="en-US" sz="1140" dirty="0"/>
          </a:p>
        </p:txBody>
      </p:sp>
      <p:sp>
        <p:nvSpPr>
          <p:cNvPr id="18" name="Shape 16"/>
          <p:cNvSpPr/>
          <p:nvPr/>
        </p:nvSpPr>
        <p:spPr>
          <a:xfrm>
            <a:off x="8993124" y="2743200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974836" y="3218688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Year 2 H2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8974836" y="3520440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Scale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8974836" y="4050792"/>
            <a:ext cx="25466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Managed platform access, enterprise services and corridor intelligence products.</a:t>
            </a:r>
            <a:endParaRPr lang="en-US" sz="114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24-month map</a:t>
            </a:r>
            <a:endParaRPr lang="en-US" sz="740" dirty="0"/>
          </a:p>
        </p:txBody>
      </p:sp>
      <p:sp>
        <p:nvSpPr>
          <p:cNvPr id="23" name="Text 21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4" name="Shape 22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0C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uxurious_corporate_branding_mocku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822960"/>
            <a:ext cx="5212080" cy="5212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2200" y="1005840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CLOSING POSITION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6172200" y="1307592"/>
            <a:ext cx="5303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platform grows from the circle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6172200" y="2834640"/>
            <a:ext cx="53035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should become the trusted operating layer for direct, ethical and verified trade.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6172200" y="3977640"/>
            <a:ext cx="5074920" cy="868680"/>
          </a:xfrm>
          <a:prstGeom prst="rect">
            <a:avLst>
              <a:gd name="adj" fmla="val 5263"/>
            </a:avLst>
          </a:prstGeom>
          <a:solidFill>
            <a:srgbClr val="0B2A22">
              <a:alpha val="95000"/>
            </a:srgbClr>
          </a:solidFill>
          <a:ln w="1397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9944" y="4178808"/>
            <a:ext cx="4599432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First, become the private room serious leaders trust. Then become the marketplace serious trade relies on.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6199632" y="5230368"/>
            <a:ext cx="4992624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step: approve the launch sequence, finalize club naming and build the first member application + trade-file workflow.</a:t>
            </a:r>
            <a:endParaRPr lang="en-US" sz="1320" dirty="0"/>
          </a:p>
        </p:txBody>
      </p:sp>
      <p:sp>
        <p:nvSpPr>
          <p:cNvPr id="9" name="Text 6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Closing</a:t>
            </a:r>
            <a:endParaRPr lang="en-US" sz="740" dirty="0"/>
          </a:p>
        </p:txBody>
      </p:sp>
      <p:sp>
        <p:nvSpPr>
          <p:cNvPr id="10" name="Text 7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11" name="Shape 8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platform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SEQUENCE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94360" y="804672"/>
            <a:ext cx="8046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growth arc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94360" y="1737360"/>
            <a:ext cx="80467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should not become an open marketplace first. It should grow from trusted leaders, then scale the verified systems that support them.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2673706" y="4581144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7" name="Shape 4"/>
          <p:cNvSpPr/>
          <p:nvPr/>
        </p:nvSpPr>
        <p:spPr>
          <a:xfrm>
            <a:off x="4908499" y="4581144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8" name="Shape 5"/>
          <p:cNvSpPr/>
          <p:nvPr/>
        </p:nvSpPr>
        <p:spPr>
          <a:xfrm>
            <a:off x="7143293" y="4581144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9" name="Shape 6"/>
          <p:cNvSpPr/>
          <p:nvPr/>
        </p:nvSpPr>
        <p:spPr>
          <a:xfrm>
            <a:off x="9378086" y="4581144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10" name="Shape 7"/>
          <p:cNvSpPr/>
          <p:nvPr/>
        </p:nvSpPr>
        <p:spPr>
          <a:xfrm>
            <a:off x="640080" y="3886200"/>
            <a:ext cx="2033626" cy="1389888"/>
          </a:xfrm>
          <a:prstGeom prst="roundRect">
            <a:avLst>
              <a:gd name="adj" fmla="val 5263"/>
            </a:avLst>
          </a:prstGeom>
          <a:solidFill>
            <a:srgbClr val="0B2A22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68096" y="39959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777240" y="4297680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Elite circle</a:t>
            </a:r>
            <a:endParaRPr lang="en-US" sz="1330" dirty="0"/>
          </a:p>
        </p:txBody>
      </p:sp>
      <p:sp>
        <p:nvSpPr>
          <p:cNvPr id="13" name="Text 10"/>
          <p:cNvSpPr/>
          <p:nvPr/>
        </p:nvSpPr>
        <p:spPr>
          <a:xfrm>
            <a:off x="777240" y="4791456"/>
            <a:ext cx="175930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Founding members establish trust, standards and serious deal flow.</a:t>
            </a:r>
            <a:endParaRPr lang="en-US" sz="920" dirty="0"/>
          </a:p>
        </p:txBody>
      </p:sp>
      <p:sp>
        <p:nvSpPr>
          <p:cNvPr id="14" name="Shape 11"/>
          <p:cNvSpPr/>
          <p:nvPr/>
        </p:nvSpPr>
        <p:spPr>
          <a:xfrm>
            <a:off x="2874874" y="3886200"/>
            <a:ext cx="2033626" cy="1389888"/>
          </a:xfrm>
          <a:prstGeom prst="roundRect">
            <a:avLst>
              <a:gd name="adj" fmla="val 5263"/>
            </a:avLst>
          </a:prstGeom>
          <a:solidFill>
            <a:srgbClr val="0B2A22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002890" y="39959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3012034" y="4297680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Closed marketplace</a:t>
            </a:r>
            <a:endParaRPr lang="en-US" sz="1330" dirty="0"/>
          </a:p>
        </p:txBody>
      </p:sp>
      <p:sp>
        <p:nvSpPr>
          <p:cNvPr id="17" name="Text 14"/>
          <p:cNvSpPr/>
          <p:nvPr/>
        </p:nvSpPr>
        <p:spPr>
          <a:xfrm>
            <a:off x="3012034" y="4791456"/>
            <a:ext cx="175930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Member-only listings, private rooms and trade file workflows.</a:t>
            </a:r>
            <a:endParaRPr lang="en-US" sz="920" dirty="0"/>
          </a:p>
        </p:txBody>
      </p:sp>
      <p:sp>
        <p:nvSpPr>
          <p:cNvPr id="18" name="Shape 15"/>
          <p:cNvSpPr/>
          <p:nvPr/>
        </p:nvSpPr>
        <p:spPr>
          <a:xfrm>
            <a:off x="5109667" y="3886200"/>
            <a:ext cx="2033626" cy="1389888"/>
          </a:xfrm>
          <a:prstGeom prst="roundRect">
            <a:avLst>
              <a:gd name="adj" fmla="val 5263"/>
            </a:avLst>
          </a:prstGeom>
          <a:solidFill>
            <a:srgbClr val="0B2A22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237683" y="39959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5246827" y="4297680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Country desks</a:t>
            </a:r>
            <a:endParaRPr lang="en-US" sz="1330" dirty="0"/>
          </a:p>
        </p:txBody>
      </p:sp>
      <p:sp>
        <p:nvSpPr>
          <p:cNvPr id="21" name="Text 18"/>
          <p:cNvSpPr/>
          <p:nvPr/>
        </p:nvSpPr>
        <p:spPr>
          <a:xfrm>
            <a:off x="5246827" y="4791456"/>
            <a:ext cx="175930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Structured market access through trusted regional leadership.</a:t>
            </a:r>
            <a:endParaRPr lang="en-US" sz="920" dirty="0"/>
          </a:p>
        </p:txBody>
      </p:sp>
      <p:sp>
        <p:nvSpPr>
          <p:cNvPr id="22" name="Shape 19"/>
          <p:cNvSpPr/>
          <p:nvPr/>
        </p:nvSpPr>
        <p:spPr>
          <a:xfrm>
            <a:off x="7344461" y="3886200"/>
            <a:ext cx="2033626" cy="1389888"/>
          </a:xfrm>
          <a:prstGeom prst="roundRect">
            <a:avLst>
              <a:gd name="adj" fmla="val 5263"/>
            </a:avLst>
          </a:prstGeom>
          <a:solidFill>
            <a:srgbClr val="0B2A22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72477" y="39959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7481621" y="4297680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Institutional partners</a:t>
            </a:r>
            <a:endParaRPr lang="en-US" sz="1330" dirty="0"/>
          </a:p>
        </p:txBody>
      </p:sp>
      <p:sp>
        <p:nvSpPr>
          <p:cNvPr id="25" name="Text 22"/>
          <p:cNvSpPr/>
          <p:nvPr/>
        </p:nvSpPr>
        <p:spPr>
          <a:xfrm>
            <a:off x="7481621" y="4791456"/>
            <a:ext cx="175930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Banks, inspection, logistics, legal, insurance and development partners.</a:t>
            </a:r>
            <a:endParaRPr lang="en-US" sz="920" dirty="0"/>
          </a:p>
        </p:txBody>
      </p:sp>
      <p:sp>
        <p:nvSpPr>
          <p:cNvPr id="26" name="Shape 23"/>
          <p:cNvSpPr/>
          <p:nvPr/>
        </p:nvSpPr>
        <p:spPr>
          <a:xfrm>
            <a:off x="9579254" y="3886200"/>
            <a:ext cx="2033626" cy="1389888"/>
          </a:xfrm>
          <a:prstGeom prst="roundRect">
            <a:avLst>
              <a:gd name="adj" fmla="val 5263"/>
            </a:avLst>
          </a:prstGeom>
          <a:solidFill>
            <a:srgbClr val="0B2A22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707270" y="39959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9716414" y="4297680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Scaled platform</a:t>
            </a:r>
            <a:endParaRPr lang="en-US" sz="1330" dirty="0"/>
          </a:p>
        </p:txBody>
      </p:sp>
      <p:sp>
        <p:nvSpPr>
          <p:cNvPr id="29" name="Text 26"/>
          <p:cNvSpPr/>
          <p:nvPr/>
        </p:nvSpPr>
        <p:spPr>
          <a:xfrm>
            <a:off x="9716414" y="4791456"/>
            <a:ext cx="175930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Wider access, APIs, analytics and enterprise trade services.</a:t>
            </a:r>
            <a:endParaRPr lang="en-US" sz="920" dirty="0"/>
          </a:p>
        </p:txBody>
      </p:sp>
      <p:sp>
        <p:nvSpPr>
          <p:cNvPr id="30" name="Text 27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Growth arc</a:t>
            </a:r>
            <a:endParaRPr lang="en-US" sz="740" dirty="0"/>
          </a:p>
        </p:txBody>
      </p:sp>
      <p:sp>
        <p:nvSpPr>
          <p:cNvPr id="31" name="Text 28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32" name="Shape 29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3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ad_mark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205230"/>
            <a:ext cx="3474720" cy="19786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63440" y="685800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MASTER BRAND SYSTEM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4663440" y="987552"/>
            <a:ext cx="6766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Brand architecture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4663440" y="1920240"/>
            <a:ext cx="6766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master brand must support the elite club now and the marketplace, verification program and institutional partnerships later.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3312414" y="4700016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7" name="Shape 4"/>
          <p:cNvSpPr/>
          <p:nvPr/>
        </p:nvSpPr>
        <p:spPr>
          <a:xfrm>
            <a:off x="6048756" y="4700016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8" name="Shape 5"/>
          <p:cNvSpPr/>
          <p:nvPr/>
        </p:nvSpPr>
        <p:spPr>
          <a:xfrm>
            <a:off x="8785098" y="4700016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9" name="Shape 6"/>
          <p:cNvSpPr/>
          <p:nvPr/>
        </p:nvSpPr>
        <p:spPr>
          <a:xfrm>
            <a:off x="777240" y="4069080"/>
            <a:ext cx="2535174" cy="1261872"/>
          </a:xfrm>
          <a:prstGeom prst="roundRect">
            <a:avLst>
              <a:gd name="adj" fmla="val 5797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05256" y="417880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14400" y="4480560"/>
            <a:ext cx="22608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7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AfriDirect</a:t>
            </a:r>
            <a:endParaRPr lang="en-US" sz="1370" dirty="0"/>
          </a:p>
        </p:txBody>
      </p:sp>
      <p:sp>
        <p:nvSpPr>
          <p:cNvPr id="12" name="Text 9"/>
          <p:cNvSpPr/>
          <p:nvPr/>
        </p:nvSpPr>
        <p:spPr>
          <a:xfrm>
            <a:off x="914400" y="4974336"/>
            <a:ext cx="226085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Master brand, domain and public reputation.</a:t>
            </a:r>
            <a:endParaRPr lang="en-US" sz="960" dirty="0"/>
          </a:p>
        </p:txBody>
      </p:sp>
      <p:sp>
        <p:nvSpPr>
          <p:cNvPr id="13" name="Shape 10"/>
          <p:cNvSpPr/>
          <p:nvPr/>
        </p:nvSpPr>
        <p:spPr>
          <a:xfrm>
            <a:off x="3513582" y="4069080"/>
            <a:ext cx="2535174" cy="1261872"/>
          </a:xfrm>
          <a:prstGeom prst="roundRect">
            <a:avLst>
              <a:gd name="adj" fmla="val 5797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641598" y="417880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3650742" y="4480560"/>
            <a:ext cx="22608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7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Founding Circle</a:t>
            </a:r>
            <a:endParaRPr lang="en-US" sz="1370" dirty="0"/>
          </a:p>
        </p:txBody>
      </p:sp>
      <p:sp>
        <p:nvSpPr>
          <p:cNvPr id="16" name="Text 13"/>
          <p:cNvSpPr/>
          <p:nvPr/>
        </p:nvSpPr>
        <p:spPr>
          <a:xfrm>
            <a:off x="3650742" y="4974336"/>
            <a:ext cx="226085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Elite launch club and top-tier member identity.</a:t>
            </a:r>
            <a:endParaRPr lang="en-US" sz="960" dirty="0"/>
          </a:p>
        </p:txBody>
      </p:sp>
      <p:sp>
        <p:nvSpPr>
          <p:cNvPr id="17" name="Shape 14"/>
          <p:cNvSpPr/>
          <p:nvPr/>
        </p:nvSpPr>
        <p:spPr>
          <a:xfrm>
            <a:off x="6249924" y="4069080"/>
            <a:ext cx="2535174" cy="1261872"/>
          </a:xfrm>
          <a:prstGeom prst="roundRect">
            <a:avLst>
              <a:gd name="adj" fmla="val 5797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77940" y="417880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6387084" y="4480560"/>
            <a:ext cx="22608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7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Marketplace</a:t>
            </a:r>
            <a:endParaRPr lang="en-US" sz="1370" dirty="0"/>
          </a:p>
        </p:txBody>
      </p:sp>
      <p:sp>
        <p:nvSpPr>
          <p:cNvPr id="20" name="Text 17"/>
          <p:cNvSpPr/>
          <p:nvPr/>
        </p:nvSpPr>
        <p:spPr>
          <a:xfrm>
            <a:off x="6387084" y="4974336"/>
            <a:ext cx="226085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Verified listings, rooms and product interface.</a:t>
            </a:r>
            <a:endParaRPr lang="en-US" sz="960" dirty="0"/>
          </a:p>
        </p:txBody>
      </p:sp>
      <p:sp>
        <p:nvSpPr>
          <p:cNvPr id="21" name="Shape 18"/>
          <p:cNvSpPr/>
          <p:nvPr/>
        </p:nvSpPr>
        <p:spPr>
          <a:xfrm>
            <a:off x="8986266" y="4069080"/>
            <a:ext cx="2535174" cy="1261872"/>
          </a:xfrm>
          <a:prstGeom prst="roundRect">
            <a:avLst>
              <a:gd name="adj" fmla="val 5797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14282" y="417880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9123426" y="4480560"/>
            <a:ext cx="22608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7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DTC / DTI</a:t>
            </a:r>
            <a:endParaRPr lang="en-US" sz="1370" dirty="0"/>
          </a:p>
        </p:txBody>
      </p:sp>
      <p:sp>
        <p:nvSpPr>
          <p:cNvPr id="24" name="Text 21"/>
          <p:cNvSpPr/>
          <p:nvPr/>
        </p:nvSpPr>
        <p:spPr>
          <a:xfrm>
            <a:off x="9123426" y="4974336"/>
            <a:ext cx="226085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 record and title-control infrastructure.</a:t>
            </a:r>
            <a:endParaRPr lang="en-US" sz="960" dirty="0"/>
          </a:p>
        </p:txBody>
      </p:sp>
      <p:sp>
        <p:nvSpPr>
          <p:cNvPr id="25" name="Text 22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Brand architecture</a:t>
            </a:r>
            <a:endParaRPr lang="en-US" sz="740" dirty="0"/>
          </a:p>
        </p:txBody>
      </p:sp>
      <p:sp>
        <p:nvSpPr>
          <p:cNvPr id="26" name="Text 23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7" name="Shape 24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2A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PLATFORM POSITION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 vision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85953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controlled electronic marketplace where verified members can source, list, review, document and progress serious trade opportunities.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685800" y="2606040"/>
            <a:ext cx="2558034" cy="1901952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0392" y="27706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50392" y="31363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Verified members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50392" y="3739896"/>
            <a:ext cx="222885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identity, history, references and trade capacity reviewed before access.</a:t>
            </a:r>
            <a:endParaRPr lang="en-US" sz="1180" dirty="0"/>
          </a:p>
        </p:txBody>
      </p:sp>
      <p:sp>
        <p:nvSpPr>
          <p:cNvPr id="9" name="Shape 7"/>
          <p:cNvSpPr/>
          <p:nvPr/>
        </p:nvSpPr>
        <p:spPr>
          <a:xfrm>
            <a:off x="3445002" y="2606040"/>
            <a:ext cx="2558034" cy="1901952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09594" y="27706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3609594" y="31363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Verified opportunities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3609594" y="3739896"/>
            <a:ext cx="222885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Supply, demand, mandates and projects organized by evidence and status.</a:t>
            </a:r>
            <a:endParaRPr lang="en-US" sz="1180" dirty="0"/>
          </a:p>
        </p:txBody>
      </p:sp>
      <p:sp>
        <p:nvSpPr>
          <p:cNvPr id="13" name="Shape 11"/>
          <p:cNvSpPr/>
          <p:nvPr/>
        </p:nvSpPr>
        <p:spPr>
          <a:xfrm>
            <a:off x="6204204" y="2606040"/>
            <a:ext cx="2558034" cy="1901952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68796" y="27706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6368796" y="31363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Private trade rooms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6368796" y="3739896"/>
            <a:ext cx="222885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Deal-specific spaces for counterparties, documents, questions and workflow.</a:t>
            </a:r>
            <a:endParaRPr lang="en-US" sz="1180" dirty="0"/>
          </a:p>
        </p:txBody>
      </p:sp>
      <p:sp>
        <p:nvSpPr>
          <p:cNvPr id="17" name="Shape 15"/>
          <p:cNvSpPr/>
          <p:nvPr/>
        </p:nvSpPr>
        <p:spPr>
          <a:xfrm>
            <a:off x="8963406" y="2606040"/>
            <a:ext cx="2558034" cy="1901952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27998" y="2770632"/>
            <a:ext cx="222885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9127998" y="3136392"/>
            <a:ext cx="222885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DTC / DTI layer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9127998" y="3739896"/>
            <a:ext cx="222885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 file records and title-control support where transaction discipline matters.</a:t>
            </a:r>
            <a:endParaRPr lang="en-US" sz="1180" dirty="0"/>
          </a:p>
        </p:txBody>
      </p:sp>
      <p:sp>
        <p:nvSpPr>
          <p:cNvPr id="21" name="Shape 19"/>
          <p:cNvSpPr/>
          <p:nvPr/>
        </p:nvSpPr>
        <p:spPr>
          <a:xfrm>
            <a:off x="1234440" y="5102352"/>
            <a:ext cx="9692640" cy="658368"/>
          </a:xfrm>
          <a:prstGeom prst="rect">
            <a:avLst>
              <a:gd name="adj" fmla="val 6944"/>
            </a:avLst>
          </a:prstGeom>
          <a:solidFill>
            <a:srgbClr val="0B2A22">
              <a:alpha val="95000"/>
            </a:srgbClr>
          </a:solidFill>
          <a:ln w="1397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472184" y="5303520"/>
            <a:ext cx="92171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marketplace is not a commodity board. It is a governed trade operating environment.</a:t>
            </a:r>
            <a:endParaRPr lang="en-US" sz="2100" dirty="0"/>
          </a:p>
        </p:txBody>
      </p:sp>
      <p:pic>
        <p:nvPicPr>
          <p:cNvPr id="23" name="Image 0" descr="/mnt/data/afridirect_ad_mark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24750" y="347472"/>
            <a:ext cx="1284620" cy="73152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Product vision</a:t>
            </a:r>
            <a:endParaRPr lang="en-US" sz="740" dirty="0"/>
          </a:p>
        </p:txBody>
      </p:sp>
      <p:sp>
        <p:nvSpPr>
          <p:cNvPr id="25" name="Text 22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6" name="Shape 23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verification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OPERATING ARCHITECTURE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94360" y="804672"/>
            <a:ext cx="8595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Core platform modules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94360" y="1737360"/>
            <a:ext cx="85953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product stack should be built in layers so trust, compliance and transaction discipline remain visible as the system scales.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594360" y="2761488"/>
            <a:ext cx="2086661" cy="219456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58952" y="292608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758952" y="329184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Member graph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758952" y="3895344"/>
            <a:ext cx="1757477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Profiles, roles, references, country and sector status.</a:t>
            </a:r>
            <a:endParaRPr lang="en-US" sz="1180" dirty="0"/>
          </a:p>
        </p:txBody>
      </p:sp>
      <p:sp>
        <p:nvSpPr>
          <p:cNvPr id="10" name="Shape 7"/>
          <p:cNvSpPr/>
          <p:nvPr/>
        </p:nvSpPr>
        <p:spPr>
          <a:xfrm>
            <a:off x="2827325" y="2761488"/>
            <a:ext cx="2086661" cy="219456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991917" y="292608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2991917" y="329184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Listings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2991917" y="3895344"/>
            <a:ext cx="1757477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Verified supply, procurement needs, mandates and services.</a:t>
            </a:r>
            <a:endParaRPr lang="en-US" sz="1180" dirty="0"/>
          </a:p>
        </p:txBody>
      </p:sp>
      <p:sp>
        <p:nvSpPr>
          <p:cNvPr id="14" name="Shape 11"/>
          <p:cNvSpPr/>
          <p:nvPr/>
        </p:nvSpPr>
        <p:spPr>
          <a:xfrm>
            <a:off x="5060290" y="2761488"/>
            <a:ext cx="2086661" cy="219456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224882" y="292608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5224882" y="329184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Deal rooms</a:t>
            </a:r>
            <a:endParaRPr lang="en-US" sz="1850" dirty="0"/>
          </a:p>
        </p:txBody>
      </p:sp>
      <p:sp>
        <p:nvSpPr>
          <p:cNvPr id="17" name="Text 14"/>
          <p:cNvSpPr/>
          <p:nvPr/>
        </p:nvSpPr>
        <p:spPr>
          <a:xfrm>
            <a:off x="5224882" y="3895344"/>
            <a:ext cx="1757477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Counterparties, documents, trade status and questions.</a:t>
            </a:r>
            <a:endParaRPr lang="en-US" sz="1180" dirty="0"/>
          </a:p>
        </p:txBody>
      </p:sp>
      <p:sp>
        <p:nvSpPr>
          <p:cNvPr id="18" name="Shape 15"/>
          <p:cNvSpPr/>
          <p:nvPr/>
        </p:nvSpPr>
        <p:spPr>
          <a:xfrm>
            <a:off x="7293254" y="2761488"/>
            <a:ext cx="2086661" cy="2194560"/>
          </a:xfrm>
          <a:prstGeom prst="rect">
            <a:avLst/>
          </a:prstGeom>
          <a:solidFill>
            <a:srgbClr val="0B2A22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7846" y="292608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7457846" y="329184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DTC / DTI</a:t>
            </a:r>
            <a:endParaRPr lang="en-US" sz="1850" dirty="0"/>
          </a:p>
        </p:txBody>
      </p:sp>
      <p:sp>
        <p:nvSpPr>
          <p:cNvPr id="21" name="Text 18"/>
          <p:cNvSpPr/>
          <p:nvPr/>
        </p:nvSpPr>
        <p:spPr>
          <a:xfrm>
            <a:off x="7457846" y="3895344"/>
            <a:ext cx="1757477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 record, title notes, audit trail and remedy support.</a:t>
            </a:r>
            <a:endParaRPr lang="en-US" sz="1180" dirty="0"/>
          </a:p>
        </p:txBody>
      </p:sp>
      <p:sp>
        <p:nvSpPr>
          <p:cNvPr id="22" name="Shape 19"/>
          <p:cNvSpPr/>
          <p:nvPr/>
        </p:nvSpPr>
        <p:spPr>
          <a:xfrm>
            <a:off x="9526219" y="2761488"/>
            <a:ext cx="2086661" cy="2194560"/>
          </a:xfrm>
          <a:prstGeom prst="rect">
            <a:avLst/>
          </a:prstGeom>
          <a:solidFill>
            <a:srgbClr val="071A2D">
              <a:alpha val="92000"/>
            </a:srgbClr>
          </a:solidFill>
          <a:ln w="9525">
            <a:solidFill>
              <a:srgbClr val="C9A14A">
                <a:alpha val="55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690811" y="2926080"/>
            <a:ext cx="17574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9690811" y="3291840"/>
            <a:ext cx="17574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Analytics</a:t>
            </a:r>
            <a:endParaRPr lang="en-US" sz="1850" dirty="0"/>
          </a:p>
        </p:txBody>
      </p:sp>
      <p:sp>
        <p:nvSpPr>
          <p:cNvPr id="25" name="Text 22"/>
          <p:cNvSpPr/>
          <p:nvPr/>
        </p:nvSpPr>
        <p:spPr>
          <a:xfrm>
            <a:off x="9690811" y="3895344"/>
            <a:ext cx="1757477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Corridor intelligence, KPIs and partner reporting.</a:t>
            </a:r>
            <a:endParaRPr lang="en-US" sz="1180" dirty="0"/>
          </a:p>
        </p:txBody>
      </p:sp>
      <p:sp>
        <p:nvSpPr>
          <p:cNvPr id="26" name="Text 23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Product modules</a:t>
            </a:r>
            <a:endParaRPr lang="en-US" sz="740" dirty="0"/>
          </a:p>
        </p:txBody>
      </p:sp>
      <p:sp>
        <p:nvSpPr>
          <p:cNvPr id="27" name="Text 24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8" name="Shape 25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C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DTC / DTI PROCESS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7772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Trade verification workflow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77724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repeatable verification flow allows AfriDirect to reduce risk while increasing speed and confidence.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2270760" y="3511296"/>
            <a:ext cx="10972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6" name="Shape 4"/>
          <p:cNvSpPr/>
          <p:nvPr/>
        </p:nvSpPr>
        <p:spPr>
          <a:xfrm>
            <a:off x="4148328" y="3511296"/>
            <a:ext cx="10972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6025896" y="3511296"/>
            <a:ext cx="10972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7903464" y="3511296"/>
            <a:ext cx="10972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9781032" y="3511296"/>
            <a:ext cx="10972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502920" y="2788920"/>
            <a:ext cx="1767840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0936" y="289864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640080" y="3200400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Member review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" y="3694176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Identity, capacity, references and conduct acceptance.</a:t>
            </a:r>
            <a:endParaRPr lang="en-US" sz="870" dirty="0"/>
          </a:p>
        </p:txBody>
      </p:sp>
      <p:sp>
        <p:nvSpPr>
          <p:cNvPr id="14" name="Shape 12"/>
          <p:cNvSpPr/>
          <p:nvPr/>
        </p:nvSpPr>
        <p:spPr>
          <a:xfrm>
            <a:off x="2380488" y="2788920"/>
            <a:ext cx="1767840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508504" y="289864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2517648" y="3200400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Opportunity intake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2517648" y="3694176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Supply, buyer need, project, service or capital request.</a:t>
            </a:r>
            <a:endParaRPr lang="en-US" sz="870" dirty="0"/>
          </a:p>
        </p:txBody>
      </p:sp>
      <p:sp>
        <p:nvSpPr>
          <p:cNvPr id="18" name="Shape 16"/>
          <p:cNvSpPr/>
          <p:nvPr/>
        </p:nvSpPr>
        <p:spPr>
          <a:xfrm>
            <a:off x="4258056" y="2788920"/>
            <a:ext cx="1767840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6072" y="289864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395216" y="3200400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 check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395216" y="3694176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Mandate, specs, financial capacity, inspection or title records.</a:t>
            </a:r>
            <a:endParaRPr lang="en-US" sz="870" dirty="0"/>
          </a:p>
        </p:txBody>
      </p:sp>
      <p:sp>
        <p:nvSpPr>
          <p:cNvPr id="22" name="Shape 20"/>
          <p:cNvSpPr/>
          <p:nvPr/>
        </p:nvSpPr>
        <p:spPr>
          <a:xfrm>
            <a:off x="6135624" y="2788920"/>
            <a:ext cx="1767840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63640" y="289864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6272784" y="3200400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DTC file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272784" y="3694176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 record organized with status, parties and documents.</a:t>
            </a:r>
            <a:endParaRPr lang="en-US" sz="870" dirty="0"/>
          </a:p>
        </p:txBody>
      </p:sp>
      <p:sp>
        <p:nvSpPr>
          <p:cNvPr id="26" name="Shape 24"/>
          <p:cNvSpPr/>
          <p:nvPr/>
        </p:nvSpPr>
        <p:spPr>
          <a:xfrm>
            <a:off x="8013192" y="2788920"/>
            <a:ext cx="1767840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141208" y="289864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8150352" y="3200400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DTI notes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8150352" y="3694176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Title/ownership-control support where relevant.</a:t>
            </a:r>
            <a:endParaRPr lang="en-US" sz="870" dirty="0"/>
          </a:p>
        </p:txBody>
      </p:sp>
      <p:sp>
        <p:nvSpPr>
          <p:cNvPr id="30" name="Shape 28"/>
          <p:cNvSpPr/>
          <p:nvPr/>
        </p:nvSpPr>
        <p:spPr>
          <a:xfrm>
            <a:off x="9890760" y="2788920"/>
            <a:ext cx="1767840" cy="1444752"/>
          </a:xfrm>
          <a:prstGeom prst="roundRect">
            <a:avLst>
              <a:gd name="adj" fmla="val 5063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018776" y="289864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10027920" y="3200400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/ remedy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10027920" y="3694176"/>
            <a:ext cx="149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Proceed, correct, pause, dispute or close.</a:t>
            </a:r>
            <a:endParaRPr lang="en-US" sz="870" dirty="0"/>
          </a:p>
        </p:txBody>
      </p:sp>
      <p:sp>
        <p:nvSpPr>
          <p:cNvPr id="34" name="Text 32"/>
          <p:cNvSpPr/>
          <p:nvPr/>
        </p:nvSpPr>
        <p:spPr>
          <a:xfrm>
            <a:off x="914400" y="5074920"/>
            <a:ext cx="10332720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principle: no high-value transaction should move forward on vague claims. Every meaningful claim should be tied to a verifiable record or responsible party.</a:t>
            </a:r>
            <a:endParaRPr lang="en-US" sz="1380" dirty="0"/>
          </a:p>
        </p:txBody>
      </p:sp>
      <p:sp>
        <p:nvSpPr>
          <p:cNvPr id="35" name="Text 33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Verification workflow</a:t>
            </a:r>
            <a:endParaRPr lang="en-US" sz="740" dirty="0"/>
          </a:p>
        </p:txBody>
      </p:sp>
      <p:sp>
        <p:nvSpPr>
          <p:cNvPr id="36" name="Text 34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37" name="Shape 35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boardroom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GO-TO-MARKET MODEL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94360" y="804672"/>
            <a:ext cx="7680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Marketplace launch strategy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94360" y="1737360"/>
            <a:ext cx="76809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closed, invite serious users, then widen access only after governance and workflows are proven.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731520" y="3182112"/>
            <a:ext cx="10789920" cy="0"/>
          </a:xfrm>
          <a:prstGeom prst="line">
            <a:avLst/>
          </a:prstGeom>
          <a:noFill/>
          <a:ln w="13970">
            <a:solidFill>
              <a:srgbClr val="C9A14A">
                <a:alpha val="9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49808" y="3035808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3511296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731520" y="3813048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Founding Circle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31520" y="4343400"/>
            <a:ext cx="25466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Private leaders, charter, applications, first deal rooms.</a:t>
            </a:r>
            <a:endParaRPr lang="en-US" sz="1140" dirty="0"/>
          </a:p>
        </p:txBody>
      </p:sp>
      <p:sp>
        <p:nvSpPr>
          <p:cNvPr id="11" name="Shape 8"/>
          <p:cNvSpPr/>
          <p:nvPr/>
        </p:nvSpPr>
        <p:spPr>
          <a:xfrm>
            <a:off x="3497580" y="3035808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479292" y="3511296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Beta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3479292" y="3813048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Closed marketplace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3479292" y="4343400"/>
            <a:ext cx="25466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Member-only listings and DTC-enabled trade files.</a:t>
            </a:r>
            <a:endParaRPr lang="en-US" sz="1140" dirty="0"/>
          </a:p>
        </p:txBody>
      </p:sp>
      <p:sp>
        <p:nvSpPr>
          <p:cNvPr id="15" name="Shape 12"/>
          <p:cNvSpPr/>
          <p:nvPr/>
        </p:nvSpPr>
        <p:spPr>
          <a:xfrm>
            <a:off x="6245352" y="3035808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227064" y="3511296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Pilot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6227064" y="3813048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Corridor programs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6227064" y="4343400"/>
            <a:ext cx="25466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Country desks, sector tables and partner support.</a:t>
            </a:r>
            <a:endParaRPr lang="en-US" sz="1140" dirty="0"/>
          </a:p>
        </p:txBody>
      </p:sp>
      <p:sp>
        <p:nvSpPr>
          <p:cNvPr id="19" name="Shape 16"/>
          <p:cNvSpPr/>
          <p:nvPr/>
        </p:nvSpPr>
        <p:spPr>
          <a:xfrm>
            <a:off x="8993124" y="3035808"/>
            <a:ext cx="310896" cy="310896"/>
          </a:xfrm>
          <a:prstGeom prst="ellipse">
            <a:avLst/>
          </a:prstGeom>
          <a:solidFill>
            <a:srgbClr val="E2C16D"/>
          </a:solidFill>
          <a:ln w="12700">
            <a:solidFill>
              <a:srgbClr val="E2C16D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974836" y="3511296"/>
            <a:ext cx="25466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8974836" y="3813048"/>
            <a:ext cx="2546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Managed access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8974836" y="4343400"/>
            <a:ext cx="25466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Verified companies, service partners and institution-ready reporting.</a:t>
            </a:r>
            <a:endParaRPr lang="en-US" sz="1140" dirty="0"/>
          </a:p>
        </p:txBody>
      </p:sp>
      <p:sp>
        <p:nvSpPr>
          <p:cNvPr id="23" name="Text 20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Launch strategy</a:t>
            </a:r>
            <a:endParaRPr lang="en-US" sz="740" dirty="0"/>
          </a:p>
        </p:txBody>
      </p:sp>
      <p:sp>
        <p:nvSpPr>
          <p:cNvPr id="24" name="Text 21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25" name="Shape 22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2A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SECTOR MODEL</a:t>
            </a:r>
            <a:endParaRPr lang="en-US" sz="92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expansion priorities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94360" y="1737360"/>
            <a:ext cx="86868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should grow through sectors where direct access, verification and documentation discipline create immediate commercial value.</a:t>
            </a:r>
            <a:endParaRPr lang="en-US" sz="1360" dirty="0"/>
          </a:p>
        </p:txBody>
      </p:sp>
      <p:sp>
        <p:nvSpPr>
          <p:cNvPr id="5" name="Shape 3"/>
          <p:cNvSpPr/>
          <p:nvPr/>
        </p:nvSpPr>
        <p:spPr>
          <a:xfrm>
            <a:off x="685800" y="2423160"/>
            <a:ext cx="2708910" cy="436169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2542032"/>
            <a:ext cx="2489454" cy="28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SECTOR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3394710" y="2423160"/>
            <a:ext cx="4659325" cy="436169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04438" y="2542032"/>
            <a:ext cx="4439869" cy="28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8054035" y="2423160"/>
            <a:ext cx="3467405" cy="436169"/>
          </a:xfrm>
          <a:prstGeom prst="rect">
            <a:avLst/>
          </a:prstGeom>
          <a:solidFill>
            <a:srgbClr val="071A2D"/>
          </a:solidFill>
          <a:ln w="6350">
            <a:solidFill>
              <a:srgbClr val="C9A14A">
                <a:alpha val="4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63763" y="2542032"/>
            <a:ext cx="3247949" cy="2898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ROLE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85800" y="2859329"/>
            <a:ext cx="2708910" cy="48463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5528" y="2941625"/>
            <a:ext cx="2489454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Agriculture &amp; food</a:t>
            </a:r>
            <a:endParaRPr lang="en-US" sz="1030" dirty="0"/>
          </a:p>
        </p:txBody>
      </p:sp>
      <p:sp>
        <p:nvSpPr>
          <p:cNvPr id="13" name="Shape 11"/>
          <p:cNvSpPr/>
          <p:nvPr/>
        </p:nvSpPr>
        <p:spPr>
          <a:xfrm>
            <a:off x="3394710" y="2859329"/>
            <a:ext cx="4659325" cy="48463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04438" y="2941625"/>
            <a:ext cx="443986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Fragmented supply, strong buyer demand, need for aggregation and standards.</a:t>
            </a:r>
            <a:endParaRPr lang="en-US" sz="1030" dirty="0"/>
          </a:p>
        </p:txBody>
      </p:sp>
      <p:sp>
        <p:nvSpPr>
          <p:cNvPr id="15" name="Shape 13"/>
          <p:cNvSpPr/>
          <p:nvPr/>
        </p:nvSpPr>
        <p:spPr>
          <a:xfrm>
            <a:off x="8054035" y="2859329"/>
            <a:ext cx="3467405" cy="48463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163763" y="2941625"/>
            <a:ext cx="324794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Verified producer/buyer corridors.</a:t>
            </a:r>
            <a:endParaRPr lang="en-US" sz="1030" dirty="0"/>
          </a:p>
        </p:txBody>
      </p:sp>
      <p:sp>
        <p:nvSpPr>
          <p:cNvPr id="17" name="Shape 15"/>
          <p:cNvSpPr/>
          <p:nvPr/>
        </p:nvSpPr>
        <p:spPr>
          <a:xfrm>
            <a:off x="685800" y="3343961"/>
            <a:ext cx="2708910" cy="48463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" y="3426257"/>
            <a:ext cx="2489454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Community mining &amp; minerals</a:t>
            </a:r>
            <a:endParaRPr lang="en-US" sz="1030" dirty="0"/>
          </a:p>
        </p:txBody>
      </p:sp>
      <p:sp>
        <p:nvSpPr>
          <p:cNvPr id="19" name="Shape 17"/>
          <p:cNvSpPr/>
          <p:nvPr/>
        </p:nvSpPr>
        <p:spPr>
          <a:xfrm>
            <a:off x="3394710" y="3343961"/>
            <a:ext cx="4659325" cy="48463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04438" y="3426257"/>
            <a:ext cx="443986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need for title clarity, ethical sourcing and document control.</a:t>
            </a:r>
            <a:endParaRPr lang="en-US" sz="1030" dirty="0"/>
          </a:p>
        </p:txBody>
      </p:sp>
      <p:sp>
        <p:nvSpPr>
          <p:cNvPr id="21" name="Shape 19"/>
          <p:cNvSpPr/>
          <p:nvPr/>
        </p:nvSpPr>
        <p:spPr>
          <a:xfrm>
            <a:off x="8054035" y="3343961"/>
            <a:ext cx="3467405" cy="48463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163763" y="3426257"/>
            <a:ext cx="324794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DTC/DTI-enabled trade files.</a:t>
            </a:r>
            <a:endParaRPr lang="en-US" sz="1030" dirty="0"/>
          </a:p>
        </p:txBody>
      </p:sp>
      <p:sp>
        <p:nvSpPr>
          <p:cNvPr id="23" name="Shape 21"/>
          <p:cNvSpPr/>
          <p:nvPr/>
        </p:nvSpPr>
        <p:spPr>
          <a:xfrm>
            <a:off x="685800" y="3828593"/>
            <a:ext cx="2708910" cy="48463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95528" y="3910889"/>
            <a:ext cx="2489454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Logistics &amp; infrastructure</a:t>
            </a:r>
            <a:endParaRPr lang="en-US" sz="1030" dirty="0"/>
          </a:p>
        </p:txBody>
      </p:sp>
      <p:sp>
        <p:nvSpPr>
          <p:cNvPr id="25" name="Shape 23"/>
          <p:cNvSpPr/>
          <p:nvPr/>
        </p:nvSpPr>
        <p:spPr>
          <a:xfrm>
            <a:off x="3394710" y="3828593"/>
            <a:ext cx="4659325" cy="48463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04438" y="3910889"/>
            <a:ext cx="443986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Execution reliability determines whether trade closes.</a:t>
            </a:r>
            <a:endParaRPr lang="en-US" sz="1030" dirty="0"/>
          </a:p>
        </p:txBody>
      </p:sp>
      <p:sp>
        <p:nvSpPr>
          <p:cNvPr id="27" name="Shape 25"/>
          <p:cNvSpPr/>
          <p:nvPr/>
        </p:nvSpPr>
        <p:spPr>
          <a:xfrm>
            <a:off x="8054035" y="3828593"/>
            <a:ext cx="3467405" cy="48463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163763" y="3910889"/>
            <a:ext cx="324794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 network and corridor data.</a:t>
            </a:r>
            <a:endParaRPr lang="en-US" sz="1030" dirty="0"/>
          </a:p>
        </p:txBody>
      </p:sp>
      <p:sp>
        <p:nvSpPr>
          <p:cNvPr id="29" name="Shape 27"/>
          <p:cNvSpPr/>
          <p:nvPr/>
        </p:nvSpPr>
        <p:spPr>
          <a:xfrm>
            <a:off x="685800" y="4313225"/>
            <a:ext cx="2708910" cy="48463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95528" y="4395521"/>
            <a:ext cx="2489454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&amp; processing</a:t>
            </a:r>
            <a:endParaRPr lang="en-US" sz="1030" dirty="0"/>
          </a:p>
        </p:txBody>
      </p:sp>
      <p:sp>
        <p:nvSpPr>
          <p:cNvPr id="31" name="Shape 29"/>
          <p:cNvSpPr/>
          <p:nvPr/>
        </p:nvSpPr>
        <p:spPr>
          <a:xfrm>
            <a:off x="3394710" y="4313225"/>
            <a:ext cx="4659325" cy="48463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04438" y="4395521"/>
            <a:ext cx="443986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Value addition and regional supply chains need credible buyers.</a:t>
            </a:r>
            <a:endParaRPr lang="en-US" sz="1030" dirty="0"/>
          </a:p>
        </p:txBody>
      </p:sp>
      <p:sp>
        <p:nvSpPr>
          <p:cNvPr id="33" name="Shape 31"/>
          <p:cNvSpPr/>
          <p:nvPr/>
        </p:nvSpPr>
        <p:spPr>
          <a:xfrm>
            <a:off x="8054035" y="4313225"/>
            <a:ext cx="3467405" cy="484632"/>
          </a:xfrm>
          <a:prstGeom prst="rect">
            <a:avLst/>
          </a:prstGeom>
          <a:solidFill>
            <a:srgbClr val="071A2D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163763" y="4395521"/>
            <a:ext cx="324794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access and partner sourcing.</a:t>
            </a:r>
            <a:endParaRPr lang="en-US" sz="1030" dirty="0"/>
          </a:p>
        </p:txBody>
      </p:sp>
      <p:sp>
        <p:nvSpPr>
          <p:cNvPr id="35" name="Shape 33"/>
          <p:cNvSpPr/>
          <p:nvPr/>
        </p:nvSpPr>
        <p:spPr>
          <a:xfrm>
            <a:off x="685800" y="4797857"/>
            <a:ext cx="2708910" cy="48463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95528" y="4880153"/>
            <a:ext cx="2489454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Energy &amp; strategic projects</a:t>
            </a:r>
            <a:endParaRPr lang="en-US" sz="1030" dirty="0"/>
          </a:p>
        </p:txBody>
      </p:sp>
      <p:sp>
        <p:nvSpPr>
          <p:cNvPr id="37" name="Shape 35"/>
          <p:cNvSpPr/>
          <p:nvPr/>
        </p:nvSpPr>
        <p:spPr>
          <a:xfrm>
            <a:off x="3394710" y="4797857"/>
            <a:ext cx="4659325" cy="48463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504438" y="4880153"/>
            <a:ext cx="443986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Large transactions need serious documentation and finance readiness.</a:t>
            </a:r>
            <a:endParaRPr lang="en-US" sz="1030" dirty="0"/>
          </a:p>
        </p:txBody>
      </p:sp>
      <p:sp>
        <p:nvSpPr>
          <p:cNvPr id="39" name="Shape 37"/>
          <p:cNvSpPr/>
          <p:nvPr/>
        </p:nvSpPr>
        <p:spPr>
          <a:xfrm>
            <a:off x="8054035" y="4797857"/>
            <a:ext cx="3467405" cy="484632"/>
          </a:xfrm>
          <a:prstGeom prst="rect">
            <a:avLst/>
          </a:prstGeom>
          <a:solidFill>
            <a:srgbClr val="151719">
              <a:alpha val="96000"/>
            </a:srgbClr>
          </a:solidFill>
          <a:ln w="5080">
            <a:solidFill>
              <a:srgbClr val="C9A14A">
                <a:alpha val="25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163763" y="4880153"/>
            <a:ext cx="324794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5F0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Institutional-grade readiness packs.</a:t>
            </a:r>
            <a:endParaRPr lang="en-US" sz="1030" dirty="0"/>
          </a:p>
        </p:txBody>
      </p:sp>
      <p:sp>
        <p:nvSpPr>
          <p:cNvPr id="41" name="Text 39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Sector priorities</a:t>
            </a:r>
            <a:endParaRPr lang="en-US" sz="740" dirty="0"/>
          </a:p>
        </p:txBody>
      </p:sp>
      <p:sp>
        <p:nvSpPr>
          <p:cNvPr id="42" name="Text 40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43" name="Shape 41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fridirect_corridor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CORRIDOR ARCHITECTURE</a:t>
            </a:r>
            <a:endParaRPr lang="en-US" sz="920" dirty="0"/>
          </a:p>
        </p:txBody>
      </p:sp>
      <p:sp>
        <p:nvSpPr>
          <p:cNvPr id="4" name="Text 1"/>
          <p:cNvSpPr/>
          <p:nvPr/>
        </p:nvSpPr>
        <p:spPr>
          <a:xfrm>
            <a:off x="594360" y="804672"/>
            <a:ext cx="8046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Country, corridor and regional desk model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94360" y="1737360"/>
            <a:ext cx="80467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should organize market access through trusted local leadership and sector-specific corridor intelligence.</a:t>
            </a:r>
            <a:endParaRPr lang="en-US" sz="1360" dirty="0"/>
          </a:p>
        </p:txBody>
      </p:sp>
      <p:sp>
        <p:nvSpPr>
          <p:cNvPr id="6" name="Shape 3"/>
          <p:cNvSpPr/>
          <p:nvPr/>
        </p:nvSpPr>
        <p:spPr>
          <a:xfrm>
            <a:off x="2673706" y="4553712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7" name="Shape 4"/>
          <p:cNvSpPr/>
          <p:nvPr/>
        </p:nvSpPr>
        <p:spPr>
          <a:xfrm>
            <a:off x="4908499" y="4553712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8" name="Shape 5"/>
          <p:cNvSpPr/>
          <p:nvPr/>
        </p:nvSpPr>
        <p:spPr>
          <a:xfrm>
            <a:off x="7143293" y="4553712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9" name="Shape 6"/>
          <p:cNvSpPr/>
          <p:nvPr/>
        </p:nvSpPr>
        <p:spPr>
          <a:xfrm>
            <a:off x="9378086" y="4553712"/>
            <a:ext cx="201168" cy="0"/>
          </a:xfrm>
          <a:prstGeom prst="line">
            <a:avLst/>
          </a:prstGeom>
          <a:noFill/>
          <a:ln w="15240">
            <a:solidFill>
              <a:srgbClr val="C9A14A">
                <a:alpha val="88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10" name="Shape 7"/>
          <p:cNvSpPr/>
          <p:nvPr/>
        </p:nvSpPr>
        <p:spPr>
          <a:xfrm>
            <a:off x="640080" y="3877056"/>
            <a:ext cx="2033626" cy="1353312"/>
          </a:xfrm>
          <a:prstGeom prst="roundRect">
            <a:avLst>
              <a:gd name="adj" fmla="val 5405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68096" y="3986784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777240" y="4288536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Country chair</a:t>
            </a:r>
            <a:endParaRPr lang="en-US" sz="1310" dirty="0"/>
          </a:p>
        </p:txBody>
      </p:sp>
      <p:sp>
        <p:nvSpPr>
          <p:cNvPr id="13" name="Text 10"/>
          <p:cNvSpPr/>
          <p:nvPr/>
        </p:nvSpPr>
        <p:spPr>
          <a:xfrm>
            <a:off x="777240" y="4782312"/>
            <a:ext cx="17593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1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Credibility, member nominations and local insight.</a:t>
            </a:r>
            <a:endParaRPr lang="en-US" sz="910" dirty="0"/>
          </a:p>
        </p:txBody>
      </p:sp>
      <p:sp>
        <p:nvSpPr>
          <p:cNvPr id="14" name="Shape 11"/>
          <p:cNvSpPr/>
          <p:nvPr/>
        </p:nvSpPr>
        <p:spPr>
          <a:xfrm>
            <a:off x="2874874" y="3877056"/>
            <a:ext cx="2033626" cy="1353312"/>
          </a:xfrm>
          <a:prstGeom prst="roundRect">
            <a:avLst>
              <a:gd name="adj" fmla="val 5405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002890" y="3986784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3012034" y="4288536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Founding members</a:t>
            </a:r>
            <a:endParaRPr lang="en-US" sz="1310" dirty="0"/>
          </a:p>
        </p:txBody>
      </p:sp>
      <p:sp>
        <p:nvSpPr>
          <p:cNvPr id="17" name="Text 14"/>
          <p:cNvSpPr/>
          <p:nvPr/>
        </p:nvSpPr>
        <p:spPr>
          <a:xfrm>
            <a:off x="3012034" y="4782312"/>
            <a:ext cx="17593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1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Proven leaders anchor the initial circle.</a:t>
            </a:r>
            <a:endParaRPr lang="en-US" sz="910" dirty="0"/>
          </a:p>
        </p:txBody>
      </p:sp>
      <p:sp>
        <p:nvSpPr>
          <p:cNvPr id="18" name="Shape 15"/>
          <p:cNvSpPr/>
          <p:nvPr/>
        </p:nvSpPr>
        <p:spPr>
          <a:xfrm>
            <a:off x="5109667" y="3877056"/>
            <a:ext cx="2033626" cy="1353312"/>
          </a:xfrm>
          <a:prstGeom prst="roundRect">
            <a:avLst>
              <a:gd name="adj" fmla="val 5405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237683" y="3986784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5246827" y="4288536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tables</a:t>
            </a:r>
            <a:endParaRPr lang="en-US" sz="1310" dirty="0"/>
          </a:p>
        </p:txBody>
      </p:sp>
      <p:sp>
        <p:nvSpPr>
          <p:cNvPr id="21" name="Text 18"/>
          <p:cNvSpPr/>
          <p:nvPr/>
        </p:nvSpPr>
        <p:spPr>
          <a:xfrm>
            <a:off x="5246827" y="4782312"/>
            <a:ext cx="17593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1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Focused opportunity review and standards.</a:t>
            </a:r>
            <a:endParaRPr lang="en-US" sz="910" dirty="0"/>
          </a:p>
        </p:txBody>
      </p:sp>
      <p:sp>
        <p:nvSpPr>
          <p:cNvPr id="22" name="Shape 19"/>
          <p:cNvSpPr/>
          <p:nvPr/>
        </p:nvSpPr>
        <p:spPr>
          <a:xfrm>
            <a:off x="7344461" y="3877056"/>
            <a:ext cx="2033626" cy="1353312"/>
          </a:xfrm>
          <a:prstGeom prst="roundRect">
            <a:avLst>
              <a:gd name="adj" fmla="val 5405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72477" y="3986784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7481621" y="4288536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Trade desk</a:t>
            </a:r>
            <a:endParaRPr lang="en-US" sz="1310" dirty="0"/>
          </a:p>
        </p:txBody>
      </p:sp>
      <p:sp>
        <p:nvSpPr>
          <p:cNvPr id="25" name="Text 22"/>
          <p:cNvSpPr/>
          <p:nvPr/>
        </p:nvSpPr>
        <p:spPr>
          <a:xfrm>
            <a:off x="7481621" y="4782312"/>
            <a:ext cx="17593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1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Verification, DTC/DTI workflow and deal rooms.</a:t>
            </a:r>
            <a:endParaRPr lang="en-US" sz="910" dirty="0"/>
          </a:p>
        </p:txBody>
      </p:sp>
      <p:sp>
        <p:nvSpPr>
          <p:cNvPr id="26" name="Shape 23"/>
          <p:cNvSpPr/>
          <p:nvPr/>
        </p:nvSpPr>
        <p:spPr>
          <a:xfrm>
            <a:off x="9579254" y="3877056"/>
            <a:ext cx="2033626" cy="1353312"/>
          </a:xfrm>
          <a:prstGeom prst="roundRect">
            <a:avLst>
              <a:gd name="adj" fmla="val 5405"/>
            </a:avLst>
          </a:prstGeom>
          <a:solidFill>
            <a:srgbClr val="071A2D">
              <a:alpha val="98000"/>
            </a:srgbClr>
          </a:solidFill>
          <a:ln w="12700">
            <a:solidFill>
              <a:srgbClr val="C9A14A">
                <a:alpha val="8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707270" y="3986784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9716414" y="4288536"/>
            <a:ext cx="175930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F5F0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Partners</a:t>
            </a:r>
            <a:endParaRPr lang="en-US" sz="1310" dirty="0"/>
          </a:p>
        </p:txBody>
      </p:sp>
      <p:sp>
        <p:nvSpPr>
          <p:cNvPr id="29" name="Text 26"/>
          <p:cNvSpPr/>
          <p:nvPr/>
        </p:nvSpPr>
        <p:spPr>
          <a:xfrm>
            <a:off x="9716414" y="4782312"/>
            <a:ext cx="17593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1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Finance, logistics, inspection, legal and government support.</a:t>
            </a:r>
            <a:endParaRPr lang="en-US" sz="910" dirty="0"/>
          </a:p>
        </p:txBody>
      </p:sp>
      <p:sp>
        <p:nvSpPr>
          <p:cNvPr id="30" name="Text 27"/>
          <p:cNvSpPr/>
          <p:nvPr/>
        </p:nvSpPr>
        <p:spPr>
          <a:xfrm>
            <a:off x="502920" y="651052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dirty="0">
                <a:solidFill>
                  <a:srgbClr val="AEB8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 Marketplace | Corridor model</a:t>
            </a:r>
            <a:endParaRPr lang="en-US" sz="740" dirty="0"/>
          </a:p>
        </p:txBody>
      </p:sp>
      <p:sp>
        <p:nvSpPr>
          <p:cNvPr id="31" name="Text 28"/>
          <p:cNvSpPr/>
          <p:nvPr/>
        </p:nvSpPr>
        <p:spPr>
          <a:xfrm>
            <a:off x="9418320" y="6510528"/>
            <a:ext cx="2240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E2C1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afridirect.trade</a:t>
            </a:r>
            <a:endParaRPr lang="en-US" sz="740" dirty="0"/>
          </a:p>
        </p:txBody>
      </p:sp>
      <p:sp>
        <p:nvSpPr>
          <p:cNvPr id="32" name="Shape 29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6350">
            <a:solidFill>
              <a:srgbClr val="C9A14A">
                <a:alpha val="3200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AfriDirect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AfriDirect Expansion and Growth Planning</dc:title>
  <dc:subject>AfriDirect Expansion and Growth Planning</dc:subject>
  <dc:creator>AfriDirect</dc:creator>
  <cp:lastModifiedBy>AfriDirect</cp:lastModifiedBy>
  <cp:revision>1</cp:revision>
  <dcterms:created xsi:type="dcterms:W3CDTF">2026-06-28T12:29:28Z</dcterms:created>
  <dcterms:modified xsi:type="dcterms:W3CDTF">2026-06-28T12:29:28Z</dcterms:modified>
</cp:coreProperties>
</file>