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111F"/>
          </a:solidFill>
          <a:ln w="12700">
            <a:solidFill>
              <a:srgbClr val="03111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720840" y="0"/>
            <a:ext cx="5468112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4" name="Image 0" descr="/mnt/data/afridirect_luxury_brand_emble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6288" y="882396"/>
            <a:ext cx="5047488" cy="5047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58368"/>
            <a:ext cx="5806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MEMBERS ELITE INNER CIRCLE CLUB</a:t>
            </a:r>
            <a:endParaRPr lang="en-US" sz="920" dirty="0"/>
          </a:p>
        </p:txBody>
      </p:sp>
      <p:sp>
        <p:nvSpPr>
          <p:cNvPr id="6" name="Text 3"/>
          <p:cNvSpPr/>
          <p:nvPr/>
        </p:nvSpPr>
        <p:spPr>
          <a:xfrm>
            <a:off x="658368" y="1143000"/>
            <a:ext cx="5486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private circle for proven market leaders.</a:t>
            </a:r>
            <a:endParaRPr lang="en-US" sz="3900" dirty="0"/>
          </a:p>
        </p:txBody>
      </p:sp>
      <p:sp>
        <p:nvSpPr>
          <p:cNvPr id="7" name="Text 4"/>
          <p:cNvSpPr/>
          <p:nvPr/>
        </p:nvSpPr>
        <p:spPr>
          <a:xfrm>
            <a:off x="694944" y="3154680"/>
            <a:ext cx="534924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profile for a selective, invitation-led trade development club designed to establish trusted direct trade corridors before marketplace expansion.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58368" y="4709160"/>
            <a:ext cx="5440680" cy="841248"/>
          </a:xfrm>
          <a:prstGeom prst="rect">
            <a:avLst>
              <a:gd name="adj" fmla="val 5435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4910328"/>
            <a:ext cx="49651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Elite first. Verified always. Marketplace later.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Confidential</a:t>
            </a:r>
            <a:endParaRPr lang="en-US" sz="740" dirty="0"/>
          </a:p>
        </p:txBody>
      </p:sp>
      <p:sp>
        <p:nvSpPr>
          <p:cNvPr id="11" name="Text 8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12" name="Shape 9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private club needs visible standards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863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Prestige is protected by conduct, confidentiality, verification discipline and real accountability.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377440"/>
            <a:ext cx="2558034" cy="217627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25420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50392" y="29077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 trade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50392" y="3511296"/>
            <a:ext cx="222885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 reduce unnecessary layers and disclose productive roles clearly.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3445002" y="2377440"/>
            <a:ext cx="2558034" cy="2176272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09594" y="25420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609594" y="29077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 authority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3609594" y="3511296"/>
            <a:ext cx="222885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member may claim mandate, title, allocation or control without evidence.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6204204" y="2377440"/>
            <a:ext cx="2558034" cy="217627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68796" y="25420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368796" y="29077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Confidentiality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6368796" y="3511296"/>
            <a:ext cx="222885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Sensitive counterparties, documents and opportunities remain protected.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8963406" y="2377440"/>
            <a:ext cx="2558034" cy="2176272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7998" y="25420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9127998" y="29077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Remedy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9127998" y="3511296"/>
            <a:ext cx="222885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Misconduct triggers review, correction, suspension or exclusion.</a:t>
            </a:r>
            <a:endParaRPr lang="en-US" sz="1180" dirty="0"/>
          </a:p>
        </p:txBody>
      </p:sp>
      <p:sp>
        <p:nvSpPr>
          <p:cNvPr id="21" name="Text 19"/>
          <p:cNvSpPr/>
          <p:nvPr/>
        </p:nvSpPr>
        <p:spPr>
          <a:xfrm>
            <a:off x="914400" y="5193792"/>
            <a:ext cx="1028700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Recommended governance: Founding Council, Membership Committee, Trade Verification Desk, Sector Tables and Country / Regional Chairs.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Governance</a:t>
            </a:r>
            <a:endParaRPr lang="en-US" sz="740" dirty="0"/>
          </a:p>
        </p:txBody>
      </p:sp>
      <p:sp>
        <p:nvSpPr>
          <p:cNvPr id="23" name="Text 21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2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MODEL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680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member economics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6809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Early revenue should reinforce scarcity, service quality and the practical value of verified direct trade.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423160"/>
            <a:ext cx="3033979" cy="502006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2542032"/>
            <a:ext cx="2814523" cy="35570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REVENUE STREAM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719779" y="2423160"/>
            <a:ext cx="2600554" cy="502006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29507" y="2542032"/>
            <a:ext cx="2381098" cy="35570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TIMING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6320333" y="2423160"/>
            <a:ext cx="5201107" cy="502006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30061" y="2542032"/>
            <a:ext cx="4981651" cy="35570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LOGIC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85800" y="2925166"/>
            <a:ext cx="3033979" cy="5577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5528" y="3007462"/>
            <a:ext cx="2814523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contribution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3719779" y="2925166"/>
            <a:ext cx="2600554" cy="5577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29507" y="3007462"/>
            <a:ext cx="238109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</a:t>
            </a:r>
            <a:endParaRPr lang="en-US" sz="1030" dirty="0"/>
          </a:p>
        </p:txBody>
      </p:sp>
      <p:sp>
        <p:nvSpPr>
          <p:cNvPr id="15" name="Shape 13"/>
          <p:cNvSpPr/>
          <p:nvPr/>
        </p:nvSpPr>
        <p:spPr>
          <a:xfrm>
            <a:off x="6320333" y="2925166"/>
            <a:ext cx="5201107" cy="5577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30061" y="3007462"/>
            <a:ext cx="4981651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Premium contribution for early members shaping standards and access.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685800" y="3482950"/>
            <a:ext cx="3033979" cy="5577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3565246"/>
            <a:ext cx="2814523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Annual elite membership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3719779" y="3482950"/>
            <a:ext cx="2600554" cy="5577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829507" y="3565246"/>
            <a:ext cx="238109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onward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6320333" y="3482950"/>
            <a:ext cx="5201107" cy="5577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30061" y="3565246"/>
            <a:ext cx="4981651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Recurring access to private rooms, briefings, introductions and priority tools.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685800" y="4040734"/>
            <a:ext cx="3033979" cy="5577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95528" y="4123030"/>
            <a:ext cx="2814523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 / DTI support fees</a:t>
            </a:r>
            <a:endParaRPr lang="en-US" sz="1030" dirty="0"/>
          </a:p>
        </p:txBody>
      </p:sp>
      <p:sp>
        <p:nvSpPr>
          <p:cNvPr id="25" name="Shape 23"/>
          <p:cNvSpPr/>
          <p:nvPr/>
        </p:nvSpPr>
        <p:spPr>
          <a:xfrm>
            <a:off x="3719779" y="4040734"/>
            <a:ext cx="2600554" cy="5577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829507" y="4123030"/>
            <a:ext cx="238109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onward</a:t>
            </a:r>
            <a:endParaRPr lang="en-US" sz="1030" dirty="0"/>
          </a:p>
        </p:txBody>
      </p:sp>
      <p:sp>
        <p:nvSpPr>
          <p:cNvPr id="27" name="Shape 25"/>
          <p:cNvSpPr/>
          <p:nvPr/>
        </p:nvSpPr>
        <p:spPr>
          <a:xfrm>
            <a:off x="6320333" y="4040734"/>
            <a:ext cx="5201107" cy="5577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30061" y="4123030"/>
            <a:ext cx="4981651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Fees for trade file creation, verification support and title-control workflow.</a:t>
            </a:r>
            <a:endParaRPr lang="en-US" sz="1030" dirty="0"/>
          </a:p>
        </p:txBody>
      </p:sp>
      <p:sp>
        <p:nvSpPr>
          <p:cNvPr id="29" name="Shape 27"/>
          <p:cNvSpPr/>
          <p:nvPr/>
        </p:nvSpPr>
        <p:spPr>
          <a:xfrm>
            <a:off x="685800" y="4598518"/>
            <a:ext cx="3033979" cy="5577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5528" y="4680814"/>
            <a:ext cx="2814523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Success-based fees</a:t>
            </a:r>
            <a:endParaRPr lang="en-US" sz="1030" dirty="0"/>
          </a:p>
        </p:txBody>
      </p:sp>
      <p:sp>
        <p:nvSpPr>
          <p:cNvPr id="31" name="Shape 29"/>
          <p:cNvSpPr/>
          <p:nvPr/>
        </p:nvSpPr>
        <p:spPr>
          <a:xfrm>
            <a:off x="3719779" y="4598518"/>
            <a:ext cx="2600554" cy="5577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29507" y="4680814"/>
            <a:ext cx="238109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2/3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6320333" y="4598518"/>
            <a:ext cx="5201107" cy="5577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30061" y="4680814"/>
            <a:ext cx="4981651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Applied carefully where AfriDirect materially creates trade value.</a:t>
            </a:r>
            <a:endParaRPr lang="en-US" sz="1030" dirty="0"/>
          </a:p>
        </p:txBody>
      </p:sp>
      <p:sp>
        <p:nvSpPr>
          <p:cNvPr id="35" name="Shape 33"/>
          <p:cNvSpPr/>
          <p:nvPr/>
        </p:nvSpPr>
        <p:spPr>
          <a:xfrm>
            <a:off x="1097280" y="5532120"/>
            <a:ext cx="9966960" cy="594360"/>
          </a:xfrm>
          <a:prstGeom prst="rect">
            <a:avLst>
              <a:gd name="adj" fmla="val 7692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335024" y="5733288"/>
            <a:ext cx="94914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AfriDirect earns by increasing trade productivity—not by adding another empty layer.</a:t>
            </a:r>
            <a:endParaRPr lang="en-US" sz="2100" dirty="0"/>
          </a:p>
        </p:txBody>
      </p:sp>
      <p:sp>
        <p:nvSpPr>
          <p:cNvPr id="37" name="Text 35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Economics</a:t>
            </a:r>
            <a:endParaRPr lang="en-US" sz="740" dirty="0"/>
          </a:p>
        </p:txBody>
      </p:sp>
      <p:sp>
        <p:nvSpPr>
          <p:cNvPr id="38" name="Text 36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39" name="Shape 37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corridor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NETWORK DESIGN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Country and regional circles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80467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phase should admit only a few proven leaders per priority country or region, then use sector tables to create structured corridors.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777240" y="2971800"/>
            <a:ext cx="3246120" cy="1143000"/>
          </a:xfrm>
          <a:prstGeom prst="rect">
            <a:avLst/>
          </a:prstGeom>
          <a:solidFill>
            <a:srgbClr val="071A2D">
              <a:alpha val="92000"/>
            </a:srgbClr>
          </a:solidFill>
          <a:ln w="1016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41832" y="3063240"/>
            <a:ext cx="2916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2C1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3–5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941832" y="3721608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leaders per priority country / region to protect quality.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4471416" y="2971800"/>
            <a:ext cx="3246120" cy="1143000"/>
          </a:xfrm>
          <a:prstGeom prst="rect">
            <a:avLst/>
          </a:prstGeom>
          <a:solidFill>
            <a:srgbClr val="071A2D">
              <a:alpha val="92000"/>
            </a:srgbClr>
          </a:solidFill>
          <a:ln w="1016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636008" y="3063240"/>
            <a:ext cx="2916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2C1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4636008" y="3721608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Priority sectors to organize early deal flow and standards.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8156448" y="2971800"/>
            <a:ext cx="3246120" cy="1143000"/>
          </a:xfrm>
          <a:prstGeom prst="rect">
            <a:avLst/>
          </a:prstGeom>
          <a:solidFill>
            <a:srgbClr val="071A2D">
              <a:alpha val="92000"/>
            </a:srgbClr>
          </a:solidFill>
          <a:ln w="1016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321040" y="3063240"/>
            <a:ext cx="2916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2C1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8321040" y="3721608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Country chair or regional lead to support local credibility.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960120" y="4919472"/>
            <a:ext cx="10332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46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Initial sectors: agriculture, community mining and minerals, logistics, infrastructure, manufacturing, energy and specialist services.</a:t>
            </a:r>
            <a:endParaRPr lang="en-US" sz="1460" dirty="0"/>
          </a:p>
        </p:txBody>
      </p:sp>
      <p:sp>
        <p:nvSpPr>
          <p:cNvPr id="16" name="Text 1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Country model</a:t>
            </a:r>
            <a:endParaRPr lang="en-US" sz="740" dirty="0"/>
          </a:p>
        </p:txBody>
      </p:sp>
      <p:sp>
        <p:nvSpPr>
          <p:cNvPr id="17" name="Text 1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18" name="Shape 1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589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IMMEDIATE PLAN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90-day launch plan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5895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disciplined private launch creates the first member base, standards and verified opportunities before the digital platform expands.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777240" y="2834640"/>
            <a:ext cx="10698480" cy="0"/>
          </a:xfrm>
          <a:prstGeom prst="line">
            <a:avLst/>
          </a:prstGeom>
          <a:noFill/>
          <a:ln w="13970">
            <a:solidFill>
              <a:srgbClr val="C9A14A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95528" y="2688336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316382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0–30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777240" y="3465576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77240" y="3995928"/>
            <a:ext cx="25237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Finalize club name, charter, founding invitation, application form and target member list.</a:t>
            </a:r>
            <a:endParaRPr lang="en-US" sz="1140" dirty="0"/>
          </a:p>
        </p:txBody>
      </p:sp>
      <p:sp>
        <p:nvSpPr>
          <p:cNvPr id="10" name="Shape 8"/>
          <p:cNvSpPr/>
          <p:nvPr/>
        </p:nvSpPr>
        <p:spPr>
          <a:xfrm>
            <a:off x="3520440" y="2688336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02152" y="316382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31–60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502152" y="3465576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Qualify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502152" y="3995928"/>
            <a:ext cx="25237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Conduct private outreach, review candidates and approve the first founding members.</a:t>
            </a:r>
            <a:endParaRPr lang="en-US" sz="1140" dirty="0"/>
          </a:p>
        </p:txBody>
      </p:sp>
      <p:sp>
        <p:nvSpPr>
          <p:cNvPr id="14" name="Shape 12"/>
          <p:cNvSpPr/>
          <p:nvPr/>
        </p:nvSpPr>
        <p:spPr>
          <a:xfrm>
            <a:off x="6245352" y="2688336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27064" y="316382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61–90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27064" y="3465576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Activate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27064" y="3995928"/>
            <a:ext cx="25237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first deal rooms, set country/sector priorities and test DTC/DTI workflow.</a:t>
            </a:r>
            <a:endParaRPr lang="en-US" sz="1140" dirty="0"/>
          </a:p>
        </p:txBody>
      </p:sp>
      <p:sp>
        <p:nvSpPr>
          <p:cNvPr id="18" name="Shape 16"/>
          <p:cNvSpPr/>
          <p:nvPr/>
        </p:nvSpPr>
        <p:spPr>
          <a:xfrm>
            <a:off x="8970264" y="2688336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51976" y="316382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 4+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951976" y="3465576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 carefully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8951976" y="3995928"/>
            <a:ext cx="25237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into closed marketplace prototype and initial institutional partner discussions.</a:t>
            </a:r>
            <a:endParaRPr lang="en-US" sz="114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90-day plan</a:t>
            </a:r>
            <a:endParaRPr lang="en-US" sz="740" dirty="0"/>
          </a:p>
        </p:txBody>
      </p:sp>
      <p:sp>
        <p:nvSpPr>
          <p:cNvPr id="23" name="Text 21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MILESTONES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 12 months: build authority before volume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229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growth milestone should prove that AfriDirect can organize serious leaders, verified files and credible corridors.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2673706" y="341985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4908499" y="341985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7143293" y="341985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9378086" y="341985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640080" y="2697480"/>
            <a:ext cx="2033626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8096" y="28072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77240" y="310896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Council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36027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 advisory circle with market credibility.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2874874" y="2697480"/>
            <a:ext cx="2033626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02890" y="28072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3012034" y="310896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 base</a:t>
            </a:r>
            <a:endParaRPr lang="en-US" sz="1320" dirty="0"/>
          </a:p>
        </p:txBody>
      </p:sp>
      <p:sp>
        <p:nvSpPr>
          <p:cNvPr id="16" name="Text 14"/>
          <p:cNvSpPr/>
          <p:nvPr/>
        </p:nvSpPr>
        <p:spPr>
          <a:xfrm>
            <a:off x="3012034" y="36027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Priority leaders admitted in selected countries.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5109667" y="2697480"/>
            <a:ext cx="2033626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37683" y="28072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246827" y="310896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 rooms</a:t>
            </a:r>
            <a:endParaRPr lang="en-US" sz="1320" dirty="0"/>
          </a:p>
        </p:txBody>
      </p:sp>
      <p:sp>
        <p:nvSpPr>
          <p:cNvPr id="20" name="Text 18"/>
          <p:cNvSpPr/>
          <p:nvPr/>
        </p:nvSpPr>
        <p:spPr>
          <a:xfrm>
            <a:off x="5246827" y="36027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opportunities organized with DTC trade files.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7344461" y="2697480"/>
            <a:ext cx="2033626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72477" y="28072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481621" y="310896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tables</a:t>
            </a:r>
            <a:endParaRPr lang="en-US" sz="1320" dirty="0"/>
          </a:p>
        </p:txBody>
      </p:sp>
      <p:sp>
        <p:nvSpPr>
          <p:cNvPr id="24" name="Text 22"/>
          <p:cNvSpPr/>
          <p:nvPr/>
        </p:nvSpPr>
        <p:spPr>
          <a:xfrm>
            <a:off x="7481621" y="36027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Agriculture, minerals, logistics and infrastructure corridors.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9579254" y="2697480"/>
            <a:ext cx="2033626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707270" y="28072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9716414" y="310896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Closed beta</a:t>
            </a:r>
            <a:endParaRPr lang="en-US" sz="1320" dirty="0"/>
          </a:p>
        </p:txBody>
      </p:sp>
      <p:sp>
        <p:nvSpPr>
          <p:cNvPr id="28" name="Text 26"/>
          <p:cNvSpPr/>
          <p:nvPr/>
        </p:nvSpPr>
        <p:spPr>
          <a:xfrm>
            <a:off x="9716414" y="36027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Member-only marketplace prototype and partner network.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41248" y="4773168"/>
            <a:ext cx="2505456" cy="1170432"/>
          </a:xfrm>
          <a:prstGeom prst="rect">
            <a:avLst/>
          </a:prstGeom>
          <a:solidFill>
            <a:srgbClr val="071A2D">
              <a:alpha val="95000"/>
            </a:srgbClr>
          </a:solidFill>
          <a:ln w="889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4910328"/>
            <a:ext cx="22128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987552" y="521208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Quality</a:t>
            </a:r>
            <a:endParaRPr lang="en-US" sz="1420" dirty="0"/>
          </a:p>
        </p:txBody>
      </p:sp>
      <p:sp>
        <p:nvSpPr>
          <p:cNvPr id="32" name="Text 30"/>
          <p:cNvSpPr/>
          <p:nvPr/>
        </p:nvSpPr>
        <p:spPr>
          <a:xfrm>
            <a:off x="987552" y="5596128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 reputation and verified capacity.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3511296" y="4773168"/>
            <a:ext cx="2505456" cy="1170432"/>
          </a:xfrm>
          <a:prstGeom prst="rect">
            <a:avLst/>
          </a:prstGeom>
          <a:solidFill>
            <a:srgbClr val="0B2A22">
              <a:alpha val="95000"/>
            </a:srgbClr>
          </a:solidFill>
          <a:ln w="889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57600" y="4910328"/>
            <a:ext cx="22128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</a:t>
            </a:r>
            <a:endParaRPr lang="en-US" sz="820" dirty="0"/>
          </a:p>
        </p:txBody>
      </p:sp>
      <p:sp>
        <p:nvSpPr>
          <p:cNvPr id="35" name="Text 33"/>
          <p:cNvSpPr/>
          <p:nvPr/>
        </p:nvSpPr>
        <p:spPr>
          <a:xfrm>
            <a:off x="3657600" y="521208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Velocity</a:t>
            </a:r>
            <a:endParaRPr lang="en-US" sz="1420" dirty="0"/>
          </a:p>
        </p:txBody>
      </p:sp>
      <p:sp>
        <p:nvSpPr>
          <p:cNvPr id="36" name="Text 34"/>
          <p:cNvSpPr/>
          <p:nvPr/>
        </p:nvSpPr>
        <p:spPr>
          <a:xfrm>
            <a:off x="3657600" y="5596128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from introduction to qualified decision.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6181344" y="4773168"/>
            <a:ext cx="2505456" cy="1170432"/>
          </a:xfrm>
          <a:prstGeom prst="rect">
            <a:avLst/>
          </a:prstGeom>
          <a:solidFill>
            <a:srgbClr val="071A2D">
              <a:alpha val="95000"/>
            </a:srgbClr>
          </a:solidFill>
          <a:ln w="889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27648" y="4910328"/>
            <a:ext cx="22128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</a:t>
            </a:r>
            <a:endParaRPr lang="en-US" sz="820" dirty="0"/>
          </a:p>
        </p:txBody>
      </p:sp>
      <p:sp>
        <p:nvSpPr>
          <p:cNvPr id="39" name="Text 37"/>
          <p:cNvSpPr/>
          <p:nvPr/>
        </p:nvSpPr>
        <p:spPr>
          <a:xfrm>
            <a:off x="6327648" y="521208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Value</a:t>
            </a:r>
            <a:endParaRPr lang="en-US" sz="1420" dirty="0"/>
          </a:p>
        </p:txBody>
      </p:sp>
      <p:sp>
        <p:nvSpPr>
          <p:cNvPr id="40" name="Text 38"/>
          <p:cNvSpPr/>
          <p:nvPr/>
        </p:nvSpPr>
        <p:spPr>
          <a:xfrm>
            <a:off x="6327648" y="5596128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value under review and completed.</a:t>
            </a:r>
            <a:endParaRPr lang="en-US" sz="920" dirty="0"/>
          </a:p>
        </p:txBody>
      </p:sp>
      <p:sp>
        <p:nvSpPr>
          <p:cNvPr id="41" name="Shape 39"/>
          <p:cNvSpPr/>
          <p:nvPr/>
        </p:nvSpPr>
        <p:spPr>
          <a:xfrm>
            <a:off x="8851392" y="4773168"/>
            <a:ext cx="2505456" cy="1170432"/>
          </a:xfrm>
          <a:prstGeom prst="rect">
            <a:avLst/>
          </a:prstGeom>
          <a:solidFill>
            <a:srgbClr val="0B2A22">
              <a:alpha val="95000"/>
            </a:srgbClr>
          </a:solidFill>
          <a:ln w="889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997696" y="4910328"/>
            <a:ext cx="22128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8997696" y="521208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</a:t>
            </a:r>
            <a:endParaRPr lang="en-US" sz="1420" dirty="0"/>
          </a:p>
        </p:txBody>
      </p:sp>
      <p:sp>
        <p:nvSpPr>
          <p:cNvPr id="44" name="Text 42"/>
          <p:cNvSpPr/>
          <p:nvPr/>
        </p:nvSpPr>
        <p:spPr>
          <a:xfrm>
            <a:off x="8997696" y="5596128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dispute rate and strong renewals.</a:t>
            </a:r>
            <a:endParaRPr lang="en-US" sz="920" dirty="0"/>
          </a:p>
        </p:txBody>
      </p:sp>
      <p:sp>
        <p:nvSpPr>
          <p:cNvPr id="45" name="Text 4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First-year milestones</a:t>
            </a:r>
            <a:endParaRPr lang="en-US" sz="740" dirty="0"/>
          </a:p>
        </p:txBody>
      </p:sp>
      <p:sp>
        <p:nvSpPr>
          <p:cNvPr id="46" name="Text 4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47" name="Shape 4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luxury_brand_emble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20140"/>
            <a:ext cx="4389120" cy="43891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0" y="1005840"/>
            <a:ext cx="5760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MEMBER CALL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486400" y="1307592"/>
            <a:ext cx="5760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invitation</a:t>
            </a:r>
            <a:endParaRPr lang="en-US" sz="3500" dirty="0"/>
          </a:p>
        </p:txBody>
      </p:sp>
      <p:sp>
        <p:nvSpPr>
          <p:cNvPr id="5" name="Text 2"/>
          <p:cNvSpPr/>
          <p:nvPr/>
        </p:nvSpPr>
        <p:spPr>
          <a:xfrm>
            <a:off x="5486400" y="2852928"/>
            <a:ext cx="57607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Join the first circle of proven leaders building direct, ethical and verified trade corridors.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5504688" y="3886200"/>
            <a:ext cx="5440680" cy="841248"/>
          </a:xfrm>
          <a:prstGeom prst="rect">
            <a:avLst>
              <a:gd name="adj" fmla="val 5435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742432" y="4087368"/>
            <a:ext cx="49651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club becomes the source of trust. The platform becomes the system that scales it.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5504688" y="5074920"/>
            <a:ext cx="544068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step: finalize founding member criteria, launch invitation list, charter and first corridor priorities.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Closing</a:t>
            </a:r>
            <a:endParaRPr lang="en-US" sz="740" dirty="0"/>
          </a:p>
        </p:txBody>
      </p:sp>
      <p:sp>
        <p:nvSpPr>
          <p:cNvPr id="10" name="Text 7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11" name="Shape 8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boardroom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6675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LAUNCH THESIS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AfriDirect starts with the elite few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66751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asset is not software. It is trust among proven leaders who can create real trade outcomes.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713232" y="2852928"/>
            <a:ext cx="3383280" cy="1143000"/>
          </a:xfrm>
          <a:prstGeom prst="rect">
            <a:avLst/>
          </a:prstGeom>
          <a:solidFill>
            <a:srgbClr val="071A2D">
              <a:alpha val="92000"/>
            </a:srgbClr>
          </a:solidFill>
          <a:ln w="1016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77824" y="2944368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2C1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877824" y="3602736"/>
            <a:ext cx="3054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Authority is created by selective admission, not open registration.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4343400" y="2852928"/>
            <a:ext cx="3383280" cy="1143000"/>
          </a:xfrm>
          <a:prstGeom prst="rect">
            <a:avLst/>
          </a:prstGeom>
          <a:solidFill>
            <a:srgbClr val="071A2D">
              <a:alpha val="92000"/>
            </a:srgbClr>
          </a:solidFill>
          <a:ln w="1016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07992" y="2944368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2C1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4507992" y="3602736"/>
            <a:ext cx="3054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Deal flow improves when weak mandates and speculative chains are filtered out early.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7973568" y="2852928"/>
            <a:ext cx="3383280" cy="1143000"/>
          </a:xfrm>
          <a:prstGeom prst="rect">
            <a:avLst/>
          </a:prstGeom>
          <a:solidFill>
            <a:srgbClr val="071A2D">
              <a:alpha val="92000"/>
            </a:srgbClr>
          </a:solidFill>
          <a:ln w="10160">
            <a:solidFill>
              <a:srgbClr val="C9A14A">
                <a:alpha val="6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138160" y="2944368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2C1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8138160" y="3602736"/>
            <a:ext cx="3054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later marketplace should scale verified relationships, not replace them.</a:t>
            </a:r>
            <a:endParaRPr lang="en-US" sz="1280" dirty="0"/>
          </a:p>
        </p:txBody>
      </p:sp>
      <p:pic>
        <p:nvPicPr>
          <p:cNvPr id="15" name="Image 1" descr="/mnt/data/afridirect_innercircle_emblem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424" y="347472"/>
            <a:ext cx="831273" cy="7315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Launch thesis</a:t>
            </a:r>
            <a:endParaRPr lang="en-US" sz="740" dirty="0"/>
          </a:p>
        </p:txBody>
      </p:sp>
      <p:sp>
        <p:nvSpPr>
          <p:cNvPr id="17" name="Text 13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18" name="Shape 14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PROBLEM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680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problem: high-value trade is polluted by noise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6809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Serious business people are forced to navigate weak mandates, poor documentation and layers that extract margin without improving execution.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606040"/>
            <a:ext cx="2558034" cy="18745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50392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Unverified introductions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50392" y="373989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is lost on parties without authority, product, demand, funding or operational capacity.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3445002" y="2606040"/>
            <a:ext cx="2558034" cy="18745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09594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LEAKAGE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609594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Daisy-chain margin loss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3609594" y="373989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many links sit between the buyer and seller, making growth harder and pricing less competitive.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6204204" y="2606040"/>
            <a:ext cx="2558034" cy="18745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68796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368796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Document uncertainty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6368796" y="373989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Offers, mandates, title records, inspections and payment evidence are fragmented or unverifiable.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8963406" y="2606040"/>
            <a:ext cx="2558034" cy="18745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7998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9127998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Deals stall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9127998" y="373989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Legitimate operators avoid open platforms and delay decisions because the trust environment is weak.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1965960" y="4919472"/>
            <a:ext cx="8275320" cy="768096"/>
          </a:xfrm>
          <a:prstGeom prst="rect">
            <a:avLst>
              <a:gd name="adj" fmla="val 5952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203704" y="5120640"/>
            <a:ext cx="7799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Productive intermediaries are welcome. Empty chains are not.</a:t>
            </a:r>
            <a:endParaRPr lang="en-US" sz="2100" dirty="0"/>
          </a:p>
        </p:txBody>
      </p:sp>
      <p:pic>
        <p:nvPicPr>
          <p:cNvPr id="23" name="Image 0" descr="/mnt/data/afridirect_innercircle_emblem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1424" y="347472"/>
            <a:ext cx="831273" cy="73152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Problem statement</a:t>
            </a:r>
            <a:endParaRPr lang="en-US" sz="740" dirty="0"/>
          </a:p>
        </p:txBody>
      </p:sp>
      <p:sp>
        <p:nvSpPr>
          <p:cNvPr id="25" name="Text 22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6" name="Shape 23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innercircle_emblem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537106"/>
            <a:ext cx="4206240" cy="37014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74920" y="822960"/>
            <a:ext cx="6217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CLUB CONCEPT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074920" y="1124712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Inner Circle answer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074920" y="2057400"/>
            <a:ext cx="62179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private trade boardroom where proven leaders can access verified counterparties, curated opportunities and disciplined trade support.</a:t>
            </a:r>
            <a:endParaRPr lang="en-US" sz="1360" dirty="0"/>
          </a:p>
        </p:txBody>
      </p:sp>
      <p:sp>
        <p:nvSpPr>
          <p:cNvPr id="6" name="Text 3"/>
          <p:cNvSpPr/>
          <p:nvPr/>
        </p:nvSpPr>
        <p:spPr>
          <a:xfrm>
            <a:off x="5120640" y="2816352"/>
            <a:ext cx="6035040" cy="7132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46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Founding Circle is a launch-stage club for the market leaders who can shape standards, corridors and member culture before the wider platform opens.</a:t>
            </a:r>
            <a:endParaRPr lang="en-US" sz="1460" dirty="0"/>
          </a:p>
        </p:txBody>
      </p:sp>
      <p:sp>
        <p:nvSpPr>
          <p:cNvPr id="7" name="Shape 4"/>
          <p:cNvSpPr/>
          <p:nvPr/>
        </p:nvSpPr>
        <p:spPr>
          <a:xfrm>
            <a:off x="5120640" y="3913632"/>
            <a:ext cx="1917192" cy="14173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85232" y="4078224"/>
            <a:ext cx="1588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285232" y="4443984"/>
            <a:ext cx="15880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Selective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5285232" y="5047488"/>
            <a:ext cx="15880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Membership by application, nomination and review.</a:t>
            </a:r>
            <a:endParaRPr lang="en-US" sz="1180" dirty="0"/>
          </a:p>
        </p:txBody>
      </p:sp>
      <p:sp>
        <p:nvSpPr>
          <p:cNvPr id="11" name="Shape 8"/>
          <p:cNvSpPr/>
          <p:nvPr/>
        </p:nvSpPr>
        <p:spPr>
          <a:xfrm>
            <a:off x="7202424" y="3913632"/>
            <a:ext cx="1917192" cy="14173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67016" y="4078224"/>
            <a:ext cx="1588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367016" y="4443984"/>
            <a:ext cx="15880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7367016" y="5047488"/>
            <a:ext cx="15880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Identity, capacity, documents and trade intent are reviewed.</a:t>
            </a:r>
            <a:endParaRPr lang="en-US" sz="1180" dirty="0"/>
          </a:p>
        </p:txBody>
      </p:sp>
      <p:sp>
        <p:nvSpPr>
          <p:cNvPr id="15" name="Shape 12"/>
          <p:cNvSpPr/>
          <p:nvPr/>
        </p:nvSpPr>
        <p:spPr>
          <a:xfrm>
            <a:off x="9284208" y="3913632"/>
            <a:ext cx="1917192" cy="14173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448800" y="4078224"/>
            <a:ext cx="1588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9448800" y="4443984"/>
            <a:ext cx="15880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Amplified</a:t>
            </a:r>
            <a:endParaRPr lang="en-US" sz="1850" dirty="0"/>
          </a:p>
        </p:txBody>
      </p:sp>
      <p:sp>
        <p:nvSpPr>
          <p:cNvPr id="18" name="Text 15"/>
          <p:cNvSpPr/>
          <p:nvPr/>
        </p:nvSpPr>
        <p:spPr>
          <a:xfrm>
            <a:off x="9448800" y="5047488"/>
            <a:ext cx="15880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 gain support to expand inbound and outbound trade.</a:t>
            </a:r>
            <a:endParaRPr lang="en-US" sz="1180" dirty="0"/>
          </a:p>
        </p:txBody>
      </p:sp>
      <p:sp>
        <p:nvSpPr>
          <p:cNvPr id="19" name="Text 16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Club concept</a:t>
            </a:r>
            <a:endParaRPr lang="en-US" sz="740" dirty="0"/>
          </a:p>
        </p:txBody>
      </p:sp>
      <p:sp>
        <p:nvSpPr>
          <p:cNvPr id="20" name="Text 17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1" name="Shape 18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2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 PROFILE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772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belongs in the first circle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7724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small number of proven market leaders in each country or region—people who already have credibility, capacity and strategic reach.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423160"/>
            <a:ext cx="2708910" cy="433426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2542032"/>
            <a:ext cx="2489454" cy="28712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 TYPE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394710" y="2423160"/>
            <a:ext cx="4117543" cy="433426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04438" y="2542032"/>
            <a:ext cx="3898087" cy="28712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 EXPECTED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512253" y="2423160"/>
            <a:ext cx="4009187" cy="433426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21981" y="2542032"/>
            <a:ext cx="3789731" cy="28712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 TO THE CLUB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85800" y="2856586"/>
            <a:ext cx="2708910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5528" y="2938882"/>
            <a:ext cx="2489454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Exporters / Importers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3394710" y="2856586"/>
            <a:ext cx="4117543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04438" y="2938882"/>
            <a:ext cx="3898087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Operating history, references, product or buyer capacity</a:t>
            </a:r>
            <a:endParaRPr lang="en-US" sz="1030" dirty="0"/>
          </a:p>
        </p:txBody>
      </p:sp>
      <p:sp>
        <p:nvSpPr>
          <p:cNvPr id="15" name="Shape 13"/>
          <p:cNvSpPr/>
          <p:nvPr/>
        </p:nvSpPr>
        <p:spPr>
          <a:xfrm>
            <a:off x="7512253" y="2856586"/>
            <a:ext cx="4009187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21981" y="2938882"/>
            <a:ext cx="3789731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 trade corridors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685800" y="3338170"/>
            <a:ext cx="2708910" cy="4815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3420466"/>
            <a:ext cx="2489454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Producers / Aggregators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3394710" y="3338170"/>
            <a:ext cx="4117543" cy="4815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04438" y="3420466"/>
            <a:ext cx="3898087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Supply capacity, quality evidence, logistics readiness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7512253" y="3338170"/>
            <a:ext cx="4009187" cy="4815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21981" y="3420466"/>
            <a:ext cx="3789731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Reliable supply base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685800" y="3819754"/>
            <a:ext cx="2708910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95528" y="3902050"/>
            <a:ext cx="2489454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Financiers / Investors</a:t>
            </a:r>
            <a:endParaRPr lang="en-US" sz="1030" dirty="0"/>
          </a:p>
        </p:txBody>
      </p:sp>
      <p:sp>
        <p:nvSpPr>
          <p:cNvPr id="25" name="Shape 23"/>
          <p:cNvSpPr/>
          <p:nvPr/>
        </p:nvSpPr>
        <p:spPr>
          <a:xfrm>
            <a:off x="3394710" y="3819754"/>
            <a:ext cx="4117543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04438" y="3902050"/>
            <a:ext cx="3898087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Capital access, mandate clarity, reputation</a:t>
            </a:r>
            <a:endParaRPr lang="en-US" sz="1030" dirty="0"/>
          </a:p>
        </p:txBody>
      </p:sp>
      <p:sp>
        <p:nvSpPr>
          <p:cNvPr id="27" name="Shape 25"/>
          <p:cNvSpPr/>
          <p:nvPr/>
        </p:nvSpPr>
        <p:spPr>
          <a:xfrm>
            <a:off x="7512253" y="3819754"/>
            <a:ext cx="4009187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621981" y="3902050"/>
            <a:ext cx="3789731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Finance readiness</a:t>
            </a:r>
            <a:endParaRPr lang="en-US" sz="1030" dirty="0"/>
          </a:p>
        </p:txBody>
      </p:sp>
      <p:sp>
        <p:nvSpPr>
          <p:cNvPr id="29" name="Shape 27"/>
          <p:cNvSpPr/>
          <p:nvPr/>
        </p:nvSpPr>
        <p:spPr>
          <a:xfrm>
            <a:off x="685800" y="4301338"/>
            <a:ext cx="2708910" cy="4815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5528" y="4383634"/>
            <a:ext cx="2489454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operators</a:t>
            </a:r>
            <a:endParaRPr lang="en-US" sz="1030" dirty="0"/>
          </a:p>
        </p:txBody>
      </p:sp>
      <p:sp>
        <p:nvSpPr>
          <p:cNvPr id="31" name="Shape 29"/>
          <p:cNvSpPr/>
          <p:nvPr/>
        </p:nvSpPr>
        <p:spPr>
          <a:xfrm>
            <a:off x="3394710" y="4301338"/>
            <a:ext cx="4117543" cy="4815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04438" y="4383634"/>
            <a:ext cx="3898087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Country reach, sector credibility, execution team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7512253" y="4301338"/>
            <a:ext cx="4009187" cy="481584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21981" y="4383634"/>
            <a:ext cx="3789731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leadership</a:t>
            </a:r>
            <a:endParaRPr lang="en-US" sz="1030" dirty="0"/>
          </a:p>
        </p:txBody>
      </p:sp>
      <p:sp>
        <p:nvSpPr>
          <p:cNvPr id="35" name="Shape 33"/>
          <p:cNvSpPr/>
          <p:nvPr/>
        </p:nvSpPr>
        <p:spPr>
          <a:xfrm>
            <a:off x="685800" y="4782922"/>
            <a:ext cx="2708910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95528" y="4865218"/>
            <a:ext cx="2489454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Value-adding specialists</a:t>
            </a:r>
            <a:endParaRPr lang="en-US" sz="1030" dirty="0"/>
          </a:p>
        </p:txBody>
      </p:sp>
      <p:sp>
        <p:nvSpPr>
          <p:cNvPr id="37" name="Shape 35"/>
          <p:cNvSpPr/>
          <p:nvPr/>
        </p:nvSpPr>
        <p:spPr>
          <a:xfrm>
            <a:off x="3394710" y="4782922"/>
            <a:ext cx="4117543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04438" y="4865218"/>
            <a:ext cx="3898087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Inspection, logistics, legal, risk or compliance capability</a:t>
            </a:r>
            <a:endParaRPr lang="en-US" sz="1030" dirty="0"/>
          </a:p>
        </p:txBody>
      </p:sp>
      <p:sp>
        <p:nvSpPr>
          <p:cNvPr id="39" name="Shape 37"/>
          <p:cNvSpPr/>
          <p:nvPr/>
        </p:nvSpPr>
        <p:spPr>
          <a:xfrm>
            <a:off x="7512253" y="4782922"/>
            <a:ext cx="4009187" cy="481584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621981" y="4865218"/>
            <a:ext cx="3789731" cy="353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Execution support</a:t>
            </a:r>
            <a:endParaRPr lang="en-US" sz="1030" dirty="0"/>
          </a:p>
        </p:txBody>
      </p:sp>
      <p:pic>
        <p:nvPicPr>
          <p:cNvPr id="41" name="Image 0" descr="/mnt/data/afridirect_innercircle_emblem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1424" y="347472"/>
            <a:ext cx="831273" cy="731520"/>
          </a:xfrm>
          <a:prstGeom prst="rect">
            <a:avLst/>
          </a:prstGeom>
        </p:spPr>
      </p:pic>
      <p:sp>
        <p:nvSpPr>
          <p:cNvPr id="42" name="Text 39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Member profile</a:t>
            </a:r>
            <a:endParaRPr lang="en-US" sz="740" dirty="0"/>
          </a:p>
        </p:txBody>
      </p:sp>
      <p:sp>
        <p:nvSpPr>
          <p:cNvPr id="43" name="Text 40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44" name="Shape 41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ADMISSION MODEL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498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Membership is earned, not bought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4980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admission model protects the brand, protects the existing members and prevents the platform from becoming noisy.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2637130" y="351586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4881067" y="351586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7125005" y="351586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9368942" y="351586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594360" y="2761488"/>
            <a:ext cx="2042770" cy="1508760"/>
          </a:xfrm>
          <a:prstGeom prst="roundRect">
            <a:avLst>
              <a:gd name="adj" fmla="val 4848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2376" y="2871216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31520" y="3172968"/>
            <a:ext cx="176845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Nomination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31520" y="3666744"/>
            <a:ext cx="17684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Candidate identified through trusted networks or direct application.</a:t>
            </a:r>
            <a:endParaRPr lang="en-US" sz="970" dirty="0"/>
          </a:p>
        </p:txBody>
      </p:sp>
      <p:sp>
        <p:nvSpPr>
          <p:cNvPr id="13" name="Shape 11"/>
          <p:cNvSpPr/>
          <p:nvPr/>
        </p:nvSpPr>
        <p:spPr>
          <a:xfrm>
            <a:off x="2838298" y="2761488"/>
            <a:ext cx="2042770" cy="1508760"/>
          </a:xfrm>
          <a:prstGeom prst="roundRect">
            <a:avLst>
              <a:gd name="adj" fmla="val 4848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66314" y="2871216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975458" y="3172968"/>
            <a:ext cx="176845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review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975458" y="3666744"/>
            <a:ext cx="17684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Operating history, reputation, references and market position.</a:t>
            </a:r>
            <a:endParaRPr lang="en-US" sz="970" dirty="0"/>
          </a:p>
        </p:txBody>
      </p:sp>
      <p:sp>
        <p:nvSpPr>
          <p:cNvPr id="17" name="Shape 15"/>
          <p:cNvSpPr/>
          <p:nvPr/>
        </p:nvSpPr>
        <p:spPr>
          <a:xfrm>
            <a:off x="5082235" y="2761488"/>
            <a:ext cx="2042770" cy="1508760"/>
          </a:xfrm>
          <a:prstGeom prst="roundRect">
            <a:avLst>
              <a:gd name="adj" fmla="val 4848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0251" y="2871216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219395" y="3172968"/>
            <a:ext cx="176845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Capacity check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219395" y="3666744"/>
            <a:ext cx="17684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Product, buyer, capital, corridor, asset or execution capability.</a:t>
            </a:r>
            <a:endParaRPr lang="en-US" sz="970" dirty="0"/>
          </a:p>
        </p:txBody>
      </p:sp>
      <p:sp>
        <p:nvSpPr>
          <p:cNvPr id="21" name="Shape 19"/>
          <p:cNvSpPr/>
          <p:nvPr/>
        </p:nvSpPr>
        <p:spPr>
          <a:xfrm>
            <a:off x="7326173" y="2761488"/>
            <a:ext cx="2042770" cy="1508760"/>
          </a:xfrm>
          <a:prstGeom prst="roundRect">
            <a:avLst>
              <a:gd name="adj" fmla="val 4848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54189" y="2871216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463333" y="3172968"/>
            <a:ext cx="176845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Charter acceptance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7463333" y="3666744"/>
            <a:ext cx="17684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Direct-trade conduct, confidentiality and documentation discipline.</a:t>
            </a:r>
            <a:endParaRPr lang="en-US" sz="970" dirty="0"/>
          </a:p>
        </p:txBody>
      </p:sp>
      <p:sp>
        <p:nvSpPr>
          <p:cNvPr id="25" name="Shape 23"/>
          <p:cNvSpPr/>
          <p:nvPr/>
        </p:nvSpPr>
        <p:spPr>
          <a:xfrm>
            <a:off x="9570110" y="2761488"/>
            <a:ext cx="2042770" cy="1508760"/>
          </a:xfrm>
          <a:prstGeom prst="roundRect">
            <a:avLst>
              <a:gd name="adj" fmla="val 4848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98126" y="2871216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9707270" y="3172968"/>
            <a:ext cx="176845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Circle approval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9707270" y="3666744"/>
            <a:ext cx="17684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Admitted when the member strengthens the club and the corridor.</a:t>
            </a:r>
            <a:endParaRPr lang="en-US" sz="970" dirty="0"/>
          </a:p>
        </p:txBody>
      </p:sp>
      <p:sp>
        <p:nvSpPr>
          <p:cNvPr id="29" name="Shape 27"/>
          <p:cNvSpPr/>
          <p:nvPr/>
        </p:nvSpPr>
        <p:spPr>
          <a:xfrm>
            <a:off x="1389888" y="5138928"/>
            <a:ext cx="9418320" cy="713232"/>
          </a:xfrm>
          <a:prstGeom prst="rect">
            <a:avLst>
              <a:gd name="adj" fmla="val 6410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27632" y="5340096"/>
            <a:ext cx="8942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smaller verified circle is more valuable than a larger unverified database.</a:t>
            </a:r>
            <a:endParaRPr lang="en-US" sz="2100" dirty="0"/>
          </a:p>
        </p:txBody>
      </p:sp>
      <p:sp>
        <p:nvSpPr>
          <p:cNvPr id="31" name="Text 29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Admission model</a:t>
            </a:r>
            <a:endParaRPr lang="en-US" sz="740" dirty="0"/>
          </a:p>
        </p:txBody>
      </p:sp>
      <p:sp>
        <p:nvSpPr>
          <p:cNvPr id="32" name="Text 30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33" name="Shape 31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corridor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7589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 PROPOSITION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member privileges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75895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members receive priority access to the tools, relationships and governance architecture that define AfriDirect.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685800" y="2880360"/>
            <a:ext cx="2558034" cy="18745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50392" y="304495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50392" y="341071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Private access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50392" y="401421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introductions to verified leaders, buyers, suppliers and strategic partners.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3445002" y="2880360"/>
            <a:ext cx="2558034" cy="18745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09594" y="304495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09594" y="341071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Curated opportunities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3609594" y="401421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Priority review of serious inbound and outbound trade opportunities.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6204204" y="2880360"/>
            <a:ext cx="2558034" cy="18745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68796" y="304495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368796" y="341071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rooms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6368796" y="401421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Private spaces for counterparties, documents and transaction status.</a:t>
            </a:r>
            <a:endParaRPr lang="en-US" sz="1180" dirty="0"/>
          </a:p>
        </p:txBody>
      </p:sp>
      <p:sp>
        <p:nvSpPr>
          <p:cNvPr id="18" name="Shape 15"/>
          <p:cNvSpPr/>
          <p:nvPr/>
        </p:nvSpPr>
        <p:spPr>
          <a:xfrm>
            <a:off x="8963406" y="2880360"/>
            <a:ext cx="2558034" cy="18745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127998" y="304495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127998" y="341071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Influence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9127998" y="4014216"/>
            <a:ext cx="222885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members help shape corridors, standards and sector tables.</a:t>
            </a:r>
            <a:endParaRPr lang="en-US" sz="1180" dirty="0"/>
          </a:p>
        </p:txBody>
      </p:sp>
      <p:sp>
        <p:nvSpPr>
          <p:cNvPr id="22" name="Text 19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Privileges</a:t>
            </a:r>
            <a:endParaRPr lang="en-US" sz="740" dirty="0"/>
          </a:p>
        </p:txBody>
      </p:sp>
      <p:sp>
        <p:nvSpPr>
          <p:cNvPr id="23" name="Text 20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4" name="Shape 21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verification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VERIFICATION ARCHITECTURE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8138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DTC + DTI: the trust layer inside the club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8138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AfriDirect’s proprietary systems organize identity, documents, trade records and title-control discipline.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2673706" y="463600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4908499" y="463600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5"/>
          <p:cNvSpPr/>
          <p:nvPr/>
        </p:nvSpPr>
        <p:spPr>
          <a:xfrm>
            <a:off x="7143293" y="463600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9378086" y="4636008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640080" y="3959352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68096" y="4069080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777240" y="4370832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 identity</a:t>
            </a:r>
            <a:endParaRPr lang="en-US" sz="1320" dirty="0"/>
          </a:p>
        </p:txBody>
      </p:sp>
      <p:sp>
        <p:nvSpPr>
          <p:cNvPr id="13" name="Text 10"/>
          <p:cNvSpPr/>
          <p:nvPr/>
        </p:nvSpPr>
        <p:spPr>
          <a:xfrm>
            <a:off x="777240" y="4864608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and capacity evidence reviewed.</a:t>
            </a:r>
            <a:endParaRPr lang="en-US" sz="920" dirty="0"/>
          </a:p>
        </p:txBody>
      </p:sp>
      <p:sp>
        <p:nvSpPr>
          <p:cNvPr id="14" name="Shape 11"/>
          <p:cNvSpPr/>
          <p:nvPr/>
        </p:nvSpPr>
        <p:spPr>
          <a:xfrm>
            <a:off x="2874874" y="3959352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002890" y="4069080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012034" y="4370832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file</a:t>
            </a:r>
            <a:endParaRPr lang="en-US" sz="1320" dirty="0"/>
          </a:p>
        </p:txBody>
      </p:sp>
      <p:sp>
        <p:nvSpPr>
          <p:cNvPr id="17" name="Text 14"/>
          <p:cNvSpPr/>
          <p:nvPr/>
        </p:nvSpPr>
        <p:spPr>
          <a:xfrm>
            <a:off x="3012034" y="4864608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documents organized and status-tracked.</a:t>
            </a:r>
            <a:endParaRPr lang="en-US" sz="920" dirty="0"/>
          </a:p>
        </p:txBody>
      </p:sp>
      <p:sp>
        <p:nvSpPr>
          <p:cNvPr id="18" name="Shape 15"/>
          <p:cNvSpPr/>
          <p:nvPr/>
        </p:nvSpPr>
        <p:spPr>
          <a:xfrm>
            <a:off x="5109667" y="3959352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237683" y="4069080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5246827" y="4370832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DTC record</a:t>
            </a:r>
            <a:endParaRPr lang="en-US" sz="1320" dirty="0"/>
          </a:p>
        </p:txBody>
      </p:sp>
      <p:sp>
        <p:nvSpPr>
          <p:cNvPr id="21" name="Text 18"/>
          <p:cNvSpPr/>
          <p:nvPr/>
        </p:nvSpPr>
        <p:spPr>
          <a:xfrm>
            <a:off x="5246827" y="4864608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Transaction authenticity and verification notes.</a:t>
            </a:r>
            <a:endParaRPr lang="en-US" sz="920" dirty="0"/>
          </a:p>
        </p:txBody>
      </p:sp>
      <p:sp>
        <p:nvSpPr>
          <p:cNvPr id="22" name="Shape 19"/>
          <p:cNvSpPr/>
          <p:nvPr/>
        </p:nvSpPr>
        <p:spPr>
          <a:xfrm>
            <a:off x="7344461" y="3959352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72477" y="4069080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7481621" y="4370832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DTI support</a:t>
            </a:r>
            <a:endParaRPr lang="en-US" sz="1320" dirty="0"/>
          </a:p>
        </p:txBody>
      </p:sp>
      <p:sp>
        <p:nvSpPr>
          <p:cNvPr id="25" name="Text 22"/>
          <p:cNvSpPr/>
          <p:nvPr/>
        </p:nvSpPr>
        <p:spPr>
          <a:xfrm>
            <a:off x="7481621" y="4864608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 or ownership-control record where applicable.</a:t>
            </a:r>
            <a:endParaRPr lang="en-US" sz="920" dirty="0"/>
          </a:p>
        </p:txBody>
      </p:sp>
      <p:sp>
        <p:nvSpPr>
          <p:cNvPr id="26" name="Shape 23"/>
          <p:cNvSpPr/>
          <p:nvPr/>
        </p:nvSpPr>
        <p:spPr>
          <a:xfrm>
            <a:off x="9579254" y="3959352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707270" y="4069080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9716414" y="4370832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Remedy path</a:t>
            </a:r>
            <a:endParaRPr lang="en-US" sz="1320" dirty="0"/>
          </a:p>
        </p:txBody>
      </p:sp>
      <p:sp>
        <p:nvSpPr>
          <p:cNvPr id="29" name="Text 26"/>
          <p:cNvSpPr/>
          <p:nvPr/>
        </p:nvSpPr>
        <p:spPr>
          <a:xfrm>
            <a:off x="9716414" y="4864608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Dispute or correction record supports accountability.</a:t>
            </a:r>
            <a:endParaRPr lang="en-US" sz="920" dirty="0"/>
          </a:p>
        </p:txBody>
      </p:sp>
      <p:sp>
        <p:nvSpPr>
          <p:cNvPr id="30" name="Text 27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DTC + DTI layer</a:t>
            </a:r>
            <a:endParaRPr lang="en-US" sz="740" dirty="0"/>
          </a:p>
        </p:txBody>
      </p:sp>
      <p:sp>
        <p:nvSpPr>
          <p:cNvPr id="31" name="Text 28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32" name="Shape 29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platform_dark.png">    </p:cNvPr>
          <p:cNvPicPr>
            <a:picLocks noChangeAspect="1"/>
          </p:cNvPicPr>
          <p:nvPr/>
        </p:nvPicPr>
        <p:blipFill>
          <a:blip r:embed="rId1"/>
          <a:srcRect l="14901" r="14901" t="0" b="0"/>
          <a:stretch/>
        </p:blipFill>
        <p:spPr>
          <a:xfrm>
            <a:off x="6199632" y="822960"/>
            <a:ext cx="5303520" cy="42519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777240"/>
            <a:ext cx="5074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OPERATING MODEL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658368" y="1078992"/>
            <a:ext cx="5074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Private deal rooms before public listings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58368" y="2011680"/>
            <a:ext cx="5074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club phase, opportunities are not thrown into an open market. They are placed in controlled rooms with accountable parties.</a:t>
            </a:r>
            <a:endParaRPr lang="en-US" sz="1360" dirty="0"/>
          </a:p>
        </p:txBody>
      </p:sp>
      <p:sp>
        <p:nvSpPr>
          <p:cNvPr id="6" name="Text 3"/>
          <p:cNvSpPr/>
          <p:nvPr/>
        </p:nvSpPr>
        <p:spPr>
          <a:xfrm>
            <a:off x="685800" y="3154680"/>
            <a:ext cx="5029200" cy="1005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room can hold the verified members, trade file, transaction documents, counterparty questions, DTC record and DTI/title notes when relevant.</a:t>
            </a:r>
            <a:endParaRPr lang="en-US" sz="1420" dirty="0"/>
          </a:p>
        </p:txBody>
      </p:sp>
      <p:sp>
        <p:nvSpPr>
          <p:cNvPr id="7" name="Shape 4"/>
          <p:cNvSpPr/>
          <p:nvPr/>
        </p:nvSpPr>
        <p:spPr>
          <a:xfrm>
            <a:off x="685800" y="4553712"/>
            <a:ext cx="1606296" cy="132588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0392" y="4718304"/>
            <a:ext cx="1277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50392" y="5084064"/>
            <a:ext cx="12771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Access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50392" y="5687568"/>
            <a:ext cx="1277112" cy="27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approved parties see sensitive deal information.</a:t>
            </a:r>
            <a:endParaRPr lang="en-US" sz="1180" dirty="0"/>
          </a:p>
        </p:txBody>
      </p:sp>
      <p:sp>
        <p:nvSpPr>
          <p:cNvPr id="11" name="Shape 8"/>
          <p:cNvSpPr/>
          <p:nvPr/>
        </p:nvSpPr>
        <p:spPr>
          <a:xfrm>
            <a:off x="2420112" y="4553712"/>
            <a:ext cx="1606296" cy="132588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584704" y="4718304"/>
            <a:ext cx="1277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2584704" y="5084064"/>
            <a:ext cx="12771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Documents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2584704" y="5687568"/>
            <a:ext cx="1277112" cy="27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is status-tracked and organized.</a:t>
            </a:r>
            <a:endParaRPr lang="en-US" sz="1180" dirty="0"/>
          </a:p>
        </p:txBody>
      </p:sp>
      <p:sp>
        <p:nvSpPr>
          <p:cNvPr id="15" name="Shape 12"/>
          <p:cNvSpPr/>
          <p:nvPr/>
        </p:nvSpPr>
        <p:spPr>
          <a:xfrm>
            <a:off x="4154424" y="4553712"/>
            <a:ext cx="1606296" cy="132588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319016" y="4718304"/>
            <a:ext cx="12771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4319016" y="5084064"/>
            <a:ext cx="12771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</a:t>
            </a:r>
            <a:endParaRPr lang="en-US" sz="1850" dirty="0"/>
          </a:p>
        </p:txBody>
      </p:sp>
      <p:sp>
        <p:nvSpPr>
          <p:cNvPr id="18" name="Text 15"/>
          <p:cNvSpPr/>
          <p:nvPr/>
        </p:nvSpPr>
        <p:spPr>
          <a:xfrm>
            <a:off x="4319016" y="5687568"/>
            <a:ext cx="1277112" cy="27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 move faster because the room filters noise.</a:t>
            </a:r>
            <a:endParaRPr lang="en-US" sz="1180" dirty="0"/>
          </a:p>
        </p:txBody>
      </p:sp>
      <p:sp>
        <p:nvSpPr>
          <p:cNvPr id="19" name="Text 16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Founding Circle | Deal rooms</a:t>
            </a:r>
            <a:endParaRPr lang="en-US" sz="740" dirty="0"/>
          </a:p>
        </p:txBody>
      </p:sp>
      <p:sp>
        <p:nvSpPr>
          <p:cNvPr id="20" name="Text 17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1" name="Shape 18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AfriDirect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AfriDirect Founding Members Elite Inner Circle Club</dc:title>
  <dc:subject>AfriDirect Founding Members Elite Inner Circle Club</dc:subject>
  <dc:creator>AfriDirect</dc:creator>
  <cp:lastModifiedBy>AfriDirect</cp:lastModifiedBy>
  <cp:revision>1</cp:revision>
  <dcterms:created xsi:type="dcterms:W3CDTF">2026-06-28T12:29:28Z</dcterms:created>
  <dcterms:modified xsi:type="dcterms:W3CDTF">2026-06-28T12:29:28Z</dcterms:modified>
</cp:coreProperties>
</file>